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0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1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5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7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8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9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90" r:id="rId5"/>
    <p:sldId id="369" r:id="rId6"/>
    <p:sldId id="366" r:id="rId7"/>
    <p:sldId id="370" r:id="rId8"/>
    <p:sldId id="372" r:id="rId9"/>
    <p:sldId id="382" r:id="rId10"/>
    <p:sldId id="373" r:id="rId11"/>
    <p:sldId id="374" r:id="rId12"/>
    <p:sldId id="406" r:id="rId13"/>
    <p:sldId id="376" r:id="rId14"/>
    <p:sldId id="377" r:id="rId15"/>
    <p:sldId id="379" r:id="rId16"/>
    <p:sldId id="380" r:id="rId17"/>
    <p:sldId id="383" r:id="rId18"/>
    <p:sldId id="402" r:id="rId19"/>
    <p:sldId id="404" r:id="rId20"/>
    <p:sldId id="401" r:id="rId21"/>
    <p:sldId id="405" r:id="rId22"/>
    <p:sldId id="384" r:id="rId23"/>
    <p:sldId id="385" r:id="rId24"/>
    <p:sldId id="386" r:id="rId25"/>
    <p:sldId id="387" r:id="rId26"/>
    <p:sldId id="389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1" r:id="rId35"/>
    <p:sldId id="400" r:id="rId36"/>
    <p:sldId id="38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Pouvesle" initials="OP" lastIdx="1" clrIdx="0">
    <p:extLst>
      <p:ext uri="{19B8F6BF-5375-455C-9EA6-DF929625EA0E}">
        <p15:presenceInfo xmlns:p15="http://schemas.microsoft.com/office/powerpoint/2012/main" userId="S-1-5-21-2010012501-463680302-1427260136-11897" providerId="AD"/>
      </p:ext>
    </p:extLst>
  </p:cmAuthor>
  <p:cmAuthor id="2" name="Morel Olivier" initials="MO" lastIdx="9" clrIdx="1">
    <p:extLst>
      <p:ext uri="{19B8F6BF-5375-455C-9EA6-DF929625EA0E}">
        <p15:presenceInfo xmlns:p15="http://schemas.microsoft.com/office/powerpoint/2012/main" userId="S-1-5-21-2010012501-463680302-1427260136-14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5B9F-DA48-597F-79FD-0091EC16CAD2}" v="12" dt="2021-03-15T15:44:26.853"/>
    <p1510:client id="{62EC4100-4810-450A-9DC0-B38827AEA92B}" v="237" dt="2020-02-06T13:49:21.858"/>
    <p1510:client id="{7BDB2EFC-F1FA-EAA7-431E-6C05DB8E07B1}" v="1702" dt="2021-03-15T12:32:49.878"/>
    <p1510:client id="{7D4EE4A4-2E3F-49D7-8B99-3E67CFAC492B}" v="422" dt="2020-02-05T16:05:54.595"/>
    <p1510:client id="{7F11D677-8F77-4DBE-B20E-9579ED6DC4FF}" v="1115" dt="2020-02-05T10:36:36.898"/>
    <p1510:client id="{A059DD0D-ECF8-44BF-83D4-742CB94A7A73}" v="14" dt="2020-02-07T09:59:59.914"/>
    <p1510:client id="{A46FAA1A-EEBC-AEFB-5F82-ECD97F6921B9}" v="4" dt="2021-03-15T13:36:51.398"/>
    <p1510:client id="{B285B49F-A0FB-B000-CB80-179879223726}" v="120" dt="2021-03-15T14:30:01.895"/>
    <p1510:client id="{F1B81A72-54CC-2880-FA17-D035F72A7675}" v="257" dt="2021-03-15T15:33:35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quis Gaelle" userId="S::g.marquis@brgm.fr::bda5ec5b-e3f4-46c5-a2b1-19d25fbee2ce" providerId="AD" clId="Web-{7BDB2EFC-F1FA-EAA7-431E-6C05DB8E07B1}"/>
    <pc:docChg chg="modSld">
      <pc:chgData name="Marquis Gaelle" userId="S::g.marquis@brgm.fr::bda5ec5b-e3f4-46c5-a2b1-19d25fbee2ce" providerId="AD" clId="Web-{7BDB2EFC-F1FA-EAA7-431E-6C05DB8E07B1}" dt="2021-03-15T12:32:49.878" v="1697" actId="20577"/>
      <pc:docMkLst>
        <pc:docMk/>
      </pc:docMkLst>
      <pc:sldChg chg="modSp">
        <pc:chgData name="Marquis Gaelle" userId="S::g.marquis@brgm.fr::bda5ec5b-e3f4-46c5-a2b1-19d25fbee2ce" providerId="AD" clId="Web-{7BDB2EFC-F1FA-EAA7-431E-6C05DB8E07B1}" dt="2021-03-15T12:32:49.878" v="1697" actId="20577"/>
        <pc:sldMkLst>
          <pc:docMk/>
          <pc:sldMk cId="2924797322" sldId="353"/>
        </pc:sldMkLst>
        <pc:spChg chg="mod">
          <ac:chgData name="Marquis Gaelle" userId="S::g.marquis@brgm.fr::bda5ec5b-e3f4-46c5-a2b1-19d25fbee2ce" providerId="AD" clId="Web-{7BDB2EFC-F1FA-EAA7-431E-6C05DB8E07B1}" dt="2021-03-15T12:31:21.017" v="1578" actId="1076"/>
          <ac:spMkLst>
            <pc:docMk/>
            <pc:sldMk cId="2924797322" sldId="353"/>
            <ac:spMk id="7" creationId="{32E8AFA0-BFBE-40A3-AFA1-91B4533CA7DF}"/>
          </ac:spMkLst>
        </pc:spChg>
        <pc:spChg chg="mod">
          <ac:chgData name="Marquis Gaelle" userId="S::g.marquis@brgm.fr::bda5ec5b-e3f4-46c5-a2b1-19d25fbee2ce" providerId="AD" clId="Web-{7BDB2EFC-F1FA-EAA7-431E-6C05DB8E07B1}" dt="2021-03-15T12:32:49.878" v="1697" actId="20577"/>
          <ac:spMkLst>
            <pc:docMk/>
            <pc:sldMk cId="2924797322" sldId="353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A46FAA1A-EEBC-AEFB-5F82-ECD97F6921B9}"/>
    <pc:docChg chg="modSld">
      <pc:chgData name="Bressan Helene" userId="S::h.bressan@brgm.fr::edb2baa9-d830-4036-bbf1-16a746e6350b" providerId="AD" clId="Web-{A46FAA1A-EEBC-AEFB-5F82-ECD97F6921B9}" dt="2021-03-15T13:36:51.398" v="3" actId="20577"/>
      <pc:docMkLst>
        <pc:docMk/>
      </pc:docMkLst>
      <pc:sldChg chg="modSp">
        <pc:chgData name="Bressan Helene" userId="S::h.bressan@brgm.fr::edb2baa9-d830-4036-bbf1-16a746e6350b" providerId="AD" clId="Web-{A46FAA1A-EEBC-AEFB-5F82-ECD97F6921B9}" dt="2021-03-15T13:36:51.398" v="3" actId="20577"/>
        <pc:sldMkLst>
          <pc:docMk/>
          <pc:sldMk cId="2302334598" sldId="350"/>
        </pc:sldMkLst>
        <pc:spChg chg="mod">
          <ac:chgData name="Bressan Helene" userId="S::h.bressan@brgm.fr::edb2baa9-d830-4036-bbf1-16a746e6350b" providerId="AD" clId="Web-{A46FAA1A-EEBC-AEFB-5F82-ECD97F6921B9}" dt="2021-03-15T13:36:51.398" v="3" actId="20577"/>
          <ac:spMkLst>
            <pc:docMk/>
            <pc:sldMk cId="2302334598" sldId="350"/>
            <ac:spMk id="27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B285B49F-A0FB-B000-CB80-179879223726}"/>
    <pc:docChg chg="modSld">
      <pc:chgData name="Bressan Helene" userId="S::h.bressan@brgm.fr::edb2baa9-d830-4036-bbf1-16a746e6350b" providerId="AD" clId="Web-{B285B49F-A0FB-B000-CB80-179879223726}" dt="2021-03-15T14:30:01.895" v="113" actId="20577"/>
      <pc:docMkLst>
        <pc:docMk/>
      </pc:docMkLst>
      <pc:sldChg chg="modSp">
        <pc:chgData name="Bressan Helene" userId="S::h.bressan@brgm.fr::edb2baa9-d830-4036-bbf1-16a746e6350b" providerId="AD" clId="Web-{B285B49F-A0FB-B000-CB80-179879223726}" dt="2021-03-15T14:28:02.595" v="98" actId="20577"/>
        <pc:sldMkLst>
          <pc:docMk/>
          <pc:sldMk cId="909192095" sldId="339"/>
        </pc:sldMkLst>
        <pc:spChg chg="mod">
          <ac:chgData name="Bressan Helene" userId="S::h.bressan@brgm.fr::edb2baa9-d830-4036-bbf1-16a746e6350b" providerId="AD" clId="Web-{B285B49F-A0FB-B000-CB80-179879223726}" dt="2021-03-15T14:28:02.595" v="98" actId="20577"/>
          <ac:spMkLst>
            <pc:docMk/>
            <pc:sldMk cId="909192095" sldId="339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8:09.345" v="99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B285B49F-A0FB-B000-CB80-179879223726}" dt="2021-03-15T14:28:09.345" v="99" actId="20577"/>
          <ac:spMkLst>
            <pc:docMk/>
            <pc:sldMk cId="194951324" sldId="352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9:08.628" v="101" actId="20577"/>
        <pc:sldMkLst>
          <pc:docMk/>
          <pc:sldMk cId="1303160243" sldId="355"/>
        </pc:sldMkLst>
        <pc:spChg chg="mod">
          <ac:chgData name="Bressan Helene" userId="S::h.bressan@brgm.fr::edb2baa9-d830-4036-bbf1-16a746e6350b" providerId="AD" clId="Web-{B285B49F-A0FB-B000-CB80-179879223726}" dt="2021-03-15T14:29:08.628" v="101" actId="20577"/>
          <ac:spMkLst>
            <pc:docMk/>
            <pc:sldMk cId="1303160243" sldId="355"/>
            <ac:spMk id="14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30:01.895" v="113" actId="20577"/>
        <pc:sldMkLst>
          <pc:docMk/>
          <pc:sldMk cId="2167604991" sldId="356"/>
        </pc:sldMkLst>
        <pc:spChg chg="mod">
          <ac:chgData name="Bressan Helene" userId="S::h.bressan@brgm.fr::edb2baa9-d830-4036-bbf1-16a746e6350b" providerId="AD" clId="Web-{B285B49F-A0FB-B000-CB80-179879223726}" dt="2021-03-15T14:30:01.895" v="113" actId="20577"/>
          <ac:spMkLst>
            <pc:docMk/>
            <pc:sldMk cId="2167604991" sldId="356"/>
            <ac:spMk id="10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07:27.410" v="1" actId="20577"/>
        <pc:sldMkLst>
          <pc:docMk/>
          <pc:sldMk cId="2782435368" sldId="358"/>
        </pc:sldMkLst>
        <pc:spChg chg="mod">
          <ac:chgData name="Bressan Helene" userId="S::h.bressan@brgm.fr::edb2baa9-d830-4036-bbf1-16a746e6350b" providerId="AD" clId="Web-{B285B49F-A0FB-B000-CB80-179879223726}" dt="2021-03-15T14:07:27.410" v="1" actId="20577"/>
          <ac:spMkLst>
            <pc:docMk/>
            <pc:sldMk cId="2782435368" sldId="358"/>
            <ac:spMk id="58" creationId="{F1027134-4255-4973-80E1-FB7293F87E19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Morel Olivier" userId="S::o.morel@brgm.fr::b7e9381a-e66c-4141-861f-351383c7cb0c" providerId="AD" clId="Web-{13365B9F-DA48-597F-79FD-0091EC16CAD2}"/>
    <pc:docChg chg="modSld">
      <pc:chgData name="Morel Olivier" userId="S::o.morel@brgm.fr::b7e9381a-e66c-4141-861f-351383c7cb0c" providerId="AD" clId="Web-{13365B9F-DA48-597F-79FD-0091EC16CAD2}" dt="2021-03-15T15:44:26.853" v="11" actId="20577"/>
      <pc:docMkLst>
        <pc:docMk/>
      </pc:docMkLst>
      <pc:sldChg chg="modSp">
        <pc:chgData name="Morel Olivier" userId="S::o.morel@brgm.fr::b7e9381a-e66c-4141-861f-351383c7cb0c" providerId="AD" clId="Web-{13365B9F-DA48-597F-79FD-0091EC16CAD2}" dt="2021-03-15T15:44:26.853" v="11" actId="20577"/>
        <pc:sldMkLst>
          <pc:docMk/>
          <pc:sldMk cId="3428639022" sldId="335"/>
        </pc:sldMkLst>
        <pc:spChg chg="mod">
          <ac:chgData name="Morel Olivier" userId="S::o.morel@brgm.fr::b7e9381a-e66c-4141-861f-351383c7cb0c" providerId="AD" clId="Web-{13365B9F-DA48-597F-79FD-0091EC16CAD2}" dt="2021-03-15T15:44:26.853" v="11" actId="20577"/>
          <ac:spMkLst>
            <pc:docMk/>
            <pc:sldMk cId="3428639022" sldId="335"/>
            <ac:spMk id="8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F1B81A72-54CC-2880-FA17-D035F72A7675}"/>
    <pc:docChg chg="modSld">
      <pc:chgData name="Bressan Helene" userId="S::h.bressan@brgm.fr::edb2baa9-d830-4036-bbf1-16a746e6350b" providerId="AD" clId="Web-{F1B81A72-54CC-2880-FA17-D035F72A7675}" dt="2021-03-15T15:33:35.771" v="256" actId="20577"/>
      <pc:docMkLst>
        <pc:docMk/>
      </pc:docMkLst>
      <pc:sldChg chg="modSp">
        <pc:chgData name="Bressan Helene" userId="S::h.bressan@brgm.fr::edb2baa9-d830-4036-bbf1-16a746e6350b" providerId="AD" clId="Web-{F1B81A72-54CC-2880-FA17-D035F72A7675}" dt="2021-03-15T15:20:07.447" v="2" actId="20577"/>
        <pc:sldMkLst>
          <pc:docMk/>
          <pc:sldMk cId="3734753719" sldId="327"/>
        </pc:sldMkLst>
        <pc:spChg chg="mod">
          <ac:chgData name="Bressan Helene" userId="S::h.bressan@brgm.fr::edb2baa9-d830-4036-bbf1-16a746e6350b" providerId="AD" clId="Web-{F1B81A72-54CC-2880-FA17-D035F72A7675}" dt="2021-03-15T15:20:07.447" v="2" actId="20577"/>
          <ac:spMkLst>
            <pc:docMk/>
            <pc:sldMk cId="3734753719" sldId="327"/>
            <ac:spMk id="27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F1B81A72-54CC-2880-FA17-D035F72A7675}" dt="2021-03-15T15:33:35.771" v="256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F1B81A72-54CC-2880-FA17-D035F72A7675}" dt="2021-03-15T15:33:35.771" v="256" actId="20577"/>
          <ac:spMkLst>
            <pc:docMk/>
            <pc:sldMk cId="194951324" sldId="352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07/12/2021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207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16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31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22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269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06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492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99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3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02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1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5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52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7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773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764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296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873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512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773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092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33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014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81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3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36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49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233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73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49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B9244-30DE-4337-88F4-10AFD1FD34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1" y="6428069"/>
            <a:ext cx="3064117" cy="140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9.xml"/><Relationship Id="rId7" Type="http://schemas.openxmlformats.org/officeDocument/2006/relationships/image" Target="../media/image8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3.xml"/><Relationship Id="rId7" Type="http://schemas.openxmlformats.org/officeDocument/2006/relationships/image" Target="../media/image8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7.xml"/><Relationship Id="rId7" Type="http://schemas.openxmlformats.org/officeDocument/2006/relationships/image" Target="../media/image8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1.xml"/><Relationship Id="rId7" Type="http://schemas.openxmlformats.org/officeDocument/2006/relationships/image" Target="../media/image8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Relationship Id="rId9" Type="http://schemas.openxmlformats.org/officeDocument/2006/relationships/hyperlink" Target="https://data.geoscience.fr/ncl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5.xml"/><Relationship Id="rId7" Type="http://schemas.openxmlformats.org/officeDocument/2006/relationships/image" Target="../media/image8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hyperlink" Target="https://github.com/INSIDE-information-systems/EnvironmentalSemanticWeb/blob/master/demos/chemical_observation.mp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9.xml"/><Relationship Id="rId7" Type="http://schemas.openxmlformats.org/officeDocument/2006/relationships/image" Target="../media/image8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.xm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3.xml"/><Relationship Id="rId7" Type="http://schemas.openxmlformats.org/officeDocument/2006/relationships/image" Target="../media/image8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7.xml"/><Relationship Id="rId7" Type="http://schemas.openxmlformats.org/officeDocument/2006/relationships/image" Target="../media/image8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9" Type="http://schemas.openxmlformats.org/officeDocument/2006/relationships/hyperlink" Target="https://github.com/INSIDE-information-systems/EnvironmentalSemanticWeb/blob/master/demos/bio_observation.mp4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1.xml"/><Relationship Id="rId7" Type="http://schemas.openxmlformats.org/officeDocument/2006/relationships/image" Target="../media/image8.jpe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5.xml"/><Relationship Id="rId7" Type="http://schemas.openxmlformats.org/officeDocument/2006/relationships/image" Target="../media/image8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image" Target="../media/image6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9.xml"/><Relationship Id="rId7" Type="http://schemas.openxmlformats.org/officeDocument/2006/relationships/image" Target="../media/image8.jpe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3.xml"/><Relationship Id="rId7" Type="http://schemas.openxmlformats.org/officeDocument/2006/relationships/image" Target="../media/image7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6.xml"/><Relationship Id="rId7" Type="http://schemas.openxmlformats.org/officeDocument/2006/relationships/image" Target="../media/image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8.jpe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89.xml"/><Relationship Id="rId7" Type="http://schemas.openxmlformats.org/officeDocument/2006/relationships/image" Target="../media/image8.jpe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2.xml"/><Relationship Id="rId7" Type="http://schemas.openxmlformats.org/officeDocument/2006/relationships/image" Target="../media/image8.jpe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datacoveeu.github.io/API4INSPIRE/" TargetMode="External"/><Relationship Id="rId4" Type="http://schemas.openxmlformats.org/officeDocument/2006/relationships/tags" Target="../tags/tag93.xml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6.xml"/><Relationship Id="rId7" Type="http://schemas.openxmlformats.org/officeDocument/2006/relationships/image" Target="../media/image8.jpe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7.xml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0.xml"/><Relationship Id="rId7" Type="http://schemas.openxmlformats.org/officeDocument/2006/relationships/image" Target="../media/image8.jpe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1.xml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4.xml"/><Relationship Id="rId7" Type="http://schemas.openxmlformats.org/officeDocument/2006/relationships/image" Target="../media/image8.jpe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5.xml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8.xml"/><Relationship Id="rId7" Type="http://schemas.openxmlformats.org/officeDocument/2006/relationships/image" Target="../media/image8.jpe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4" Type="http://schemas.openxmlformats.org/officeDocument/2006/relationships/tags" Target="../tags/tag109.xml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2.xml"/><Relationship Id="rId7" Type="http://schemas.openxmlformats.org/officeDocument/2006/relationships/image" Target="../media/image8.jpe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notesSlide" Target="../notesSlides/notesSlide28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4" Type="http://schemas.openxmlformats.org/officeDocument/2006/relationships/tags" Target="../tags/tag113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.xml"/><Relationship Id="rId7" Type="http://schemas.openxmlformats.org/officeDocument/2006/relationships/image" Target="../media/image8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16.xml"/><Relationship Id="rId7" Type="http://schemas.openxmlformats.org/officeDocument/2006/relationships/image" Target="../media/image8.jpe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0.xml"/><Relationship Id="rId7" Type="http://schemas.openxmlformats.org/officeDocument/2006/relationships/image" Target="../media/image8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1.xml"/><Relationship Id="rId9" Type="http://schemas.openxmlformats.org/officeDocument/2006/relationships/hyperlink" Target="https://docs.ogc.org/is/19-013/19-013.html#toc49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4.xml"/><Relationship Id="rId7" Type="http://schemas.openxmlformats.org/officeDocument/2006/relationships/image" Target="../media/image8.jpe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4.xml"/><Relationship Id="rId7" Type="http://schemas.openxmlformats.org/officeDocument/2006/relationships/image" Target="../media/image8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1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image" Target="../media/image8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5.xml"/><Relationship Id="rId11" Type="http://schemas.openxmlformats.org/officeDocument/2006/relationships/hyperlink" Target="https://www.w3.org/2015/03/inspire/ef" TargetMode="External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www.w3.org/TR/vocab-ssn/" TargetMode="External"/><Relationship Id="rId4" Type="http://schemas.openxmlformats.org/officeDocument/2006/relationships/tags" Target="../tags/tag24.xml"/><Relationship Id="rId9" Type="http://schemas.openxmlformats.org/officeDocument/2006/relationships/hyperlink" Target="http://defs-dev.opengis.net/sissvoc/lid/resourcelist?baseuri=https://www.opengis.net/def/hy_features/ontology/hy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7.xml"/><Relationship Id="rId7" Type="http://schemas.openxmlformats.org/officeDocument/2006/relationships/image" Target="../media/image8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1.xml"/><Relationship Id="rId7" Type="http://schemas.openxmlformats.org/officeDocument/2006/relationships/image" Target="../media/image8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5.xml"/><Relationship Id="rId7" Type="http://schemas.openxmlformats.org/officeDocument/2006/relationships/image" Target="../media/image8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10" y="5533596"/>
            <a:ext cx="2616333" cy="11427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280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3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tests to serve French surface water quality </a:t>
            </a:r>
            <a:r>
              <a:rPr lang="en-US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endParaRPr lang="fr-FR" sz="3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OGC </a:t>
            </a:r>
            <a:r>
              <a:rPr lang="fr-FR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Hydrology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DWG Water </a:t>
            </a:r>
            <a:r>
              <a:rPr lang="fr-FR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(WQ) </a:t>
            </a: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r-FR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Seminar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17/03/2021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27" y="5978298"/>
            <a:ext cx="251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Taxa </a:t>
            </a:r>
            <a:r>
              <a:rPr lang="fr-FR" dirty="0" err="1" smtClean="0"/>
              <a:t>naming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3314928" y="3575720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4445924" y="3563901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Sandre APT/2221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8492144" y="2166730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MNHN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TAXREF-LD/67778</a:t>
            </a:r>
          </a:p>
        </p:txBody>
      </p:sp>
      <p:sp>
        <p:nvSpPr>
          <p:cNvPr id="39" name="Ellipse 38"/>
          <p:cNvSpPr/>
          <p:nvPr/>
        </p:nvSpPr>
        <p:spPr>
          <a:xfrm>
            <a:off x="8541279" y="3958098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WoRMS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293723</a:t>
            </a:r>
          </a:p>
        </p:txBody>
      </p:sp>
      <p:sp>
        <p:nvSpPr>
          <p:cNvPr id="40" name="ZoneTexte 39"/>
          <p:cNvSpPr txBox="1"/>
          <p:nvPr/>
        </p:nvSpPr>
        <p:spPr>
          <a:xfrm rot="19221302">
            <a:off x="3190297" y="3832564"/>
            <a:ext cx="173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« 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Salmo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trutta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fario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Connecteur droit avec flèche 40"/>
          <p:cNvCxnSpPr>
            <a:stCxn id="22" idx="6"/>
            <a:endCxn id="39" idx="2"/>
          </p:cNvCxnSpPr>
          <p:nvPr/>
        </p:nvCxnSpPr>
        <p:spPr>
          <a:xfrm>
            <a:off x="5985164" y="4021101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22" idx="6"/>
            <a:endCxn id="38" idx="2"/>
          </p:cNvCxnSpPr>
          <p:nvPr/>
        </p:nvCxnSpPr>
        <p:spPr>
          <a:xfrm flipV="1">
            <a:off x="5985164" y="2623930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8"/>
          <p:cNvCxnSpPr>
            <a:stCxn id="38" idx="6"/>
            <a:endCxn id="39" idx="6"/>
          </p:cNvCxnSpPr>
          <p:nvPr/>
        </p:nvCxnSpPr>
        <p:spPr>
          <a:xfrm>
            <a:off x="10633364" y="2623930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02912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Taxa </a:t>
            </a:r>
            <a:r>
              <a:rPr lang="fr-FR" dirty="0" err="1" smtClean="0"/>
              <a:t>naming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4451063" y="3562465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Sandre APT/2221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8497283" y="2165294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MNHN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TAXREF-LD/67778</a:t>
            </a:r>
          </a:p>
        </p:txBody>
      </p:sp>
      <p:sp>
        <p:nvSpPr>
          <p:cNvPr id="18" name="Ellipse 17"/>
          <p:cNvSpPr/>
          <p:nvPr/>
        </p:nvSpPr>
        <p:spPr>
          <a:xfrm>
            <a:off x="8546418" y="3956662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WoRMS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293723</a:t>
            </a:r>
          </a:p>
        </p:txBody>
      </p:sp>
      <p:sp>
        <p:nvSpPr>
          <p:cNvPr id="19" name="ZoneTexte 18"/>
          <p:cNvSpPr txBox="1"/>
          <p:nvPr/>
        </p:nvSpPr>
        <p:spPr>
          <a:xfrm rot="19221302">
            <a:off x="3195436" y="3831128"/>
            <a:ext cx="173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« 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Salmo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trutta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fario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Connecteur droit avec flèche 19"/>
          <p:cNvCxnSpPr>
            <a:stCxn id="16" idx="6"/>
            <a:endCxn id="18" idx="2"/>
          </p:cNvCxnSpPr>
          <p:nvPr/>
        </p:nvCxnSpPr>
        <p:spPr>
          <a:xfrm>
            <a:off x="5990303" y="4019665"/>
            <a:ext cx="2556115" cy="3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6" idx="6"/>
            <a:endCxn id="17" idx="2"/>
          </p:cNvCxnSpPr>
          <p:nvPr/>
        </p:nvCxnSpPr>
        <p:spPr>
          <a:xfrm flipV="1">
            <a:off x="5990303" y="2622494"/>
            <a:ext cx="2506980" cy="139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85303" y="4538326"/>
            <a:ext cx="310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https://data.geoscience.fr/ncl/apt/2221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8499490" y="3032727"/>
            <a:ext cx="302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http://taxref.mnhn.fr/lod/name/67778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8313887" y="4891359"/>
            <a:ext cx="331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www.marinespecies.org/aphia.php?</a:t>
            </a:r>
          </a:p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p=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taxdetails&amp;id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=293723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Connecteur droit avec flèche 8"/>
          <p:cNvCxnSpPr/>
          <p:nvPr/>
        </p:nvCxnSpPr>
        <p:spPr>
          <a:xfrm>
            <a:off x="10638503" y="2622494"/>
            <a:ext cx="49135" cy="1791368"/>
          </a:xfrm>
          <a:prstGeom prst="curvedConnector3">
            <a:avLst>
              <a:gd name="adj1" fmla="val 565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533866">
            <a:off x="6545428" y="3949316"/>
            <a:ext cx="139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skos</a:t>
            </a:r>
            <a:r>
              <a:rPr lang="fr-FR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exactMatch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19839862">
            <a:off x="6524930" y="3035851"/>
            <a:ext cx="139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skos</a:t>
            </a:r>
            <a:r>
              <a:rPr lang="fr-FR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exactMatch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314558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Taxa </a:t>
            </a:r>
            <a:r>
              <a:rPr lang="fr-FR" dirty="0" err="1" smtClean="0"/>
              <a:t>naming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1" name="Ellipse 50"/>
          <p:cNvSpPr/>
          <p:nvPr/>
        </p:nvSpPr>
        <p:spPr>
          <a:xfrm>
            <a:off x="4436687" y="2862829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Sandre APT/2221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7662170" y="160531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MNHN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TAXREF-LD/67778</a:t>
            </a:r>
          </a:p>
        </p:txBody>
      </p:sp>
      <p:sp>
        <p:nvSpPr>
          <p:cNvPr id="53" name="Ellipse 52"/>
          <p:cNvSpPr/>
          <p:nvPr/>
        </p:nvSpPr>
        <p:spPr>
          <a:xfrm>
            <a:off x="7669424" y="2919873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WoRMS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293723</a:t>
            </a:r>
          </a:p>
        </p:txBody>
      </p:sp>
      <p:sp>
        <p:nvSpPr>
          <p:cNvPr id="54" name="ZoneTexte 53"/>
          <p:cNvSpPr txBox="1"/>
          <p:nvPr/>
        </p:nvSpPr>
        <p:spPr>
          <a:xfrm rot="19221302">
            <a:off x="3181060" y="3131492"/>
            <a:ext cx="173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« 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Salmo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trutta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fario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Connecteur droit avec flèche 54"/>
          <p:cNvCxnSpPr>
            <a:stCxn id="51" idx="6"/>
            <a:endCxn id="53" idx="2"/>
          </p:cNvCxnSpPr>
          <p:nvPr/>
        </p:nvCxnSpPr>
        <p:spPr>
          <a:xfrm>
            <a:off x="5975927" y="3320029"/>
            <a:ext cx="1693497" cy="5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endCxn id="52" idx="2"/>
          </p:cNvCxnSpPr>
          <p:nvPr/>
        </p:nvCxnSpPr>
        <p:spPr>
          <a:xfrm flipV="1">
            <a:off x="6017492" y="2062517"/>
            <a:ext cx="1644678" cy="123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7880927" y="4316733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IFREMER (French Marine Agency)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/ Quadrige²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/ 126281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9648539" y="3580673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BIF</a:t>
            </a:r>
          </a:p>
        </p:txBody>
      </p:sp>
      <p:sp>
        <p:nvSpPr>
          <p:cNvPr id="59" name="Ellipse 58"/>
          <p:cNvSpPr/>
          <p:nvPr/>
        </p:nvSpPr>
        <p:spPr>
          <a:xfrm>
            <a:off x="7507319" y="532990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Catalogue of Life</a:t>
            </a:r>
          </a:p>
        </p:txBody>
      </p:sp>
      <p:sp>
        <p:nvSpPr>
          <p:cNvPr id="60" name="Ellipse 59"/>
          <p:cNvSpPr/>
          <p:nvPr/>
        </p:nvSpPr>
        <p:spPr>
          <a:xfrm>
            <a:off x="6007325" y="5231133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Encyclopedia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Life</a:t>
            </a:r>
          </a:p>
        </p:txBody>
      </p:sp>
      <p:sp>
        <p:nvSpPr>
          <p:cNvPr id="61" name="Ellipse 60"/>
          <p:cNvSpPr/>
          <p:nvPr/>
        </p:nvSpPr>
        <p:spPr>
          <a:xfrm>
            <a:off x="6741623" y="5914069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EUNOMEN PESI</a:t>
            </a:r>
          </a:p>
        </p:txBody>
      </p:sp>
      <p:cxnSp>
        <p:nvCxnSpPr>
          <p:cNvPr id="62" name="Connecteur droit avec flèche 61"/>
          <p:cNvCxnSpPr>
            <a:stCxn id="51" idx="6"/>
            <a:endCxn id="57" idx="2"/>
          </p:cNvCxnSpPr>
          <p:nvPr/>
        </p:nvCxnSpPr>
        <p:spPr>
          <a:xfrm>
            <a:off x="5975927" y="3320029"/>
            <a:ext cx="1905000" cy="145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51" idx="6"/>
            <a:endCxn id="59" idx="2"/>
          </p:cNvCxnSpPr>
          <p:nvPr/>
        </p:nvCxnSpPr>
        <p:spPr>
          <a:xfrm>
            <a:off x="5975927" y="3320029"/>
            <a:ext cx="1531392" cy="246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 rot="3428614">
            <a:off x="6234045" y="438929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ToBe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refined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Connecteur droit avec flèche 8"/>
          <p:cNvCxnSpPr>
            <a:stCxn id="52" idx="6"/>
            <a:endCxn id="53" idx="6"/>
          </p:cNvCxnSpPr>
          <p:nvPr/>
        </p:nvCxnSpPr>
        <p:spPr>
          <a:xfrm>
            <a:off x="9803390" y="2062517"/>
            <a:ext cx="7254" cy="1314556"/>
          </a:xfrm>
          <a:prstGeom prst="curvedConnector3">
            <a:avLst>
              <a:gd name="adj1" fmla="val 32513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8"/>
          <p:cNvCxnSpPr>
            <a:stCxn id="52" idx="6"/>
            <a:endCxn id="58" idx="0"/>
          </p:cNvCxnSpPr>
          <p:nvPr/>
        </p:nvCxnSpPr>
        <p:spPr>
          <a:xfrm>
            <a:off x="9803390" y="2062517"/>
            <a:ext cx="915759" cy="15181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9625907" y="987353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AlgeaBase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Connecteur droit avec flèche 8"/>
          <p:cNvCxnSpPr>
            <a:stCxn id="52" idx="6"/>
            <a:endCxn id="67" idx="4"/>
          </p:cNvCxnSpPr>
          <p:nvPr/>
        </p:nvCxnSpPr>
        <p:spPr>
          <a:xfrm flipV="1">
            <a:off x="9803390" y="1901753"/>
            <a:ext cx="893127" cy="1607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6407291" y="3133437"/>
            <a:ext cx="139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skos</a:t>
            </a:r>
            <a:r>
              <a:rPr lang="fr-FR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exactMatch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 rot="19435206">
            <a:off x="6109225" y="2391141"/>
            <a:ext cx="139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skos</a:t>
            </a:r>
            <a:r>
              <a:rPr lang="fr-FR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exactMatch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ZoneTexte 70"/>
          <p:cNvSpPr txBox="1"/>
          <p:nvPr/>
        </p:nvSpPr>
        <p:spPr>
          <a:xfrm rot="2341611">
            <a:off x="6461499" y="3931603"/>
            <a:ext cx="1396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skos</a:t>
            </a:r>
            <a:r>
              <a:rPr lang="fr-FR" sz="1400" b="0" dirty="0" err="1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exactMatch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9880433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69665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  <a:r>
              <a:rPr lang="fr-FR" dirty="0" err="1" smtClean="0"/>
              <a:t>experience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Content </a:t>
            </a:r>
            <a:r>
              <a:rPr lang="en-US" dirty="0"/>
              <a:t>exposed in a linked data registry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https://data.geoscience.fr/ncl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Hard </a:t>
            </a:r>
            <a:r>
              <a:rPr lang="en-US" dirty="0"/>
              <a:t>to have an external reference that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community endorsed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Have the same domain scope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 smtClean="0"/>
              <a:t>resolvable </a:t>
            </a:r>
            <a:r>
              <a:rPr lang="en-US" dirty="0"/>
              <a:t>URI and also semantic web artefacts (SPARQL endpoint, content </a:t>
            </a:r>
            <a:r>
              <a:rPr lang="en-US" dirty="0" smtClean="0"/>
              <a:t>negotiation,…)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Sometimes one </a:t>
            </a:r>
            <a:r>
              <a:rPr lang="en-US" dirty="0" smtClean="0"/>
              <a:t>alignment </a:t>
            </a:r>
            <a:r>
              <a:rPr lang="en-US" dirty="0"/>
              <a:t>provided a hook to many other repo in a given domain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 : chemical parameters (</a:t>
            </a:r>
            <a:r>
              <a:rPr lang="en-US" dirty="0" err="1"/>
              <a:t>ChemId</a:t>
            </a:r>
            <a:r>
              <a:rPr lang="en-US" dirty="0"/>
              <a:t>+)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919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 err="1" smtClean="0"/>
              <a:t>demos</a:t>
            </a:r>
            <a:r>
              <a:rPr lang="fr-FR" dirty="0" smtClean="0"/>
              <a:t> - Chemical observation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en-US" dirty="0" smtClean="0"/>
              <a:t>Video  </a:t>
            </a:r>
            <a:r>
              <a:rPr lang="en-US" dirty="0">
                <a:hlinkClick r:id="rId9"/>
              </a:rPr>
              <a:t>https://github.com/INSIDE-information-systems/EnvironmentalSemanticWeb/blob/master/demos/chemical_observation.mp4</a:t>
            </a:r>
            <a:r>
              <a:rPr lang="en-US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00133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 err="1" smtClean="0"/>
              <a:t>demos</a:t>
            </a:r>
            <a:r>
              <a:rPr lang="fr-FR" dirty="0" smtClean="0"/>
              <a:t> - Chemical 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120" y="755571"/>
            <a:ext cx="10633710" cy="6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3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 err="1" smtClean="0"/>
              <a:t>demos</a:t>
            </a:r>
            <a:r>
              <a:rPr lang="fr-FR" dirty="0" smtClean="0"/>
              <a:t> - Chemical observation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76" y="775131"/>
            <a:ext cx="11216424" cy="608286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090808" y="50863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Obs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424738" y="4864273"/>
            <a:ext cx="135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Station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76859" y="4681710"/>
            <a:ext cx="135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River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689379" y="621561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</a:t>
            </a:r>
            <a:r>
              <a:rPr lang="fr-FR" dirty="0" err="1" smtClean="0"/>
              <a:t>esult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854183" y="505710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procedure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18286" y="349043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observedProperty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0844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 err="1" smtClean="0"/>
              <a:t>demos</a:t>
            </a:r>
            <a:r>
              <a:rPr lang="fr-FR" dirty="0"/>
              <a:t> </a:t>
            </a:r>
            <a:r>
              <a:rPr lang="fr-FR" dirty="0" smtClean="0"/>
              <a:t>- </a:t>
            </a:r>
            <a:r>
              <a:rPr lang="en-US" dirty="0" err="1" smtClean="0"/>
              <a:t>Hydrobiological</a:t>
            </a:r>
            <a:r>
              <a:rPr lang="en-US" dirty="0" smtClean="0"/>
              <a:t> </a:t>
            </a:r>
            <a:r>
              <a:rPr lang="en-US" dirty="0"/>
              <a:t>observation (</a:t>
            </a:r>
            <a:r>
              <a:rPr lang="en-US" dirty="0" smtClean="0"/>
              <a:t>Taxa </a:t>
            </a:r>
            <a:r>
              <a:rPr lang="en-US" dirty="0"/>
              <a:t>occurrence</a:t>
            </a:r>
            <a:r>
              <a:rPr lang="en-US" dirty="0" smtClean="0"/>
              <a:t>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/>
              <a:t>Video </a:t>
            </a:r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github.com/INSIDE-information-systems/EnvironmentalSemanticWeb/blob/master/demos/bio_observation.mp4</a:t>
            </a:r>
            <a:r>
              <a:rPr lang="en-US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36707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 err="1" smtClean="0"/>
              <a:t>demos</a:t>
            </a:r>
            <a:r>
              <a:rPr lang="fr-FR" dirty="0"/>
              <a:t> </a:t>
            </a:r>
            <a:r>
              <a:rPr lang="fr-FR" dirty="0" smtClean="0"/>
              <a:t>- </a:t>
            </a:r>
            <a:r>
              <a:rPr lang="en-US" dirty="0" err="1" smtClean="0"/>
              <a:t>Hydrobiological</a:t>
            </a:r>
            <a:r>
              <a:rPr lang="en-US" dirty="0" smtClean="0"/>
              <a:t> </a:t>
            </a:r>
            <a:r>
              <a:rPr lang="en-US" dirty="0"/>
              <a:t>observation (</a:t>
            </a:r>
            <a:r>
              <a:rPr lang="en-US" dirty="0" smtClean="0"/>
              <a:t>Taxa </a:t>
            </a:r>
            <a:r>
              <a:rPr lang="en-US" dirty="0"/>
              <a:t>occurrence</a:t>
            </a:r>
            <a:r>
              <a:rPr lang="en-US" dirty="0" smtClean="0"/>
              <a:t>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91" y="762776"/>
            <a:ext cx="11110034" cy="605137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331018" y="4674221"/>
            <a:ext cx="1304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Station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190809" y="5547359"/>
            <a:ext cx="172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Field Observation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692640" y="4362009"/>
            <a:ext cx="172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Score (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Observation)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9057960" y="3446245"/>
            <a:ext cx="172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Indice(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Observation)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8888855" y="6519775"/>
            <a:ext cx="172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Field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obsProp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71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2 – </a:t>
            </a:r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 API (2019)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New </a:t>
            </a:r>
            <a:r>
              <a:rPr lang="fr-FR" dirty="0" err="1" smtClean="0"/>
              <a:t>approach</a:t>
            </a:r>
            <a:r>
              <a:rPr lang="fr-FR" dirty="0" smtClean="0"/>
              <a:t> to </a:t>
            </a:r>
            <a:r>
              <a:rPr lang="fr-FR" dirty="0" err="1" smtClean="0"/>
              <a:t>lower</a:t>
            </a:r>
            <a:r>
              <a:rPr lang="fr-FR" dirty="0" smtClean="0"/>
              <a:t> the entry ticket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API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OGC </a:t>
            </a:r>
            <a:r>
              <a:rPr lang="fr-FR" dirty="0" err="1" smtClean="0"/>
              <a:t>SensorThings</a:t>
            </a:r>
            <a:r>
              <a:rPr lang="fr-FR" dirty="0" smtClean="0"/>
              <a:t> API (OGC </a:t>
            </a:r>
            <a:r>
              <a:rPr lang="fr-FR" dirty="0" err="1" smtClean="0"/>
              <a:t>Sensor</a:t>
            </a:r>
            <a:r>
              <a:rPr lang="fr-FR" dirty="0" smtClean="0"/>
              <a:t> Observation Service ‘</a:t>
            </a:r>
            <a:r>
              <a:rPr lang="fr-FR" dirty="0" err="1" smtClean="0"/>
              <a:t>successor</a:t>
            </a:r>
            <a:r>
              <a:rPr lang="fr-FR" dirty="0" smtClean="0"/>
              <a:t>’)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XML -&gt; JSON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Taxonomies : </a:t>
            </a:r>
            <a:r>
              <a:rPr lang="fr-FR" dirty="0" err="1" smtClean="0"/>
              <a:t>still</a:t>
            </a:r>
            <a:r>
              <a:rPr lang="fr-FR" dirty="0" smtClean="0"/>
              <a:t> in a </a:t>
            </a:r>
            <a:r>
              <a:rPr lang="fr-FR" dirty="0" err="1" smtClean="0"/>
              <a:t>linked</a:t>
            </a:r>
            <a:r>
              <a:rPr lang="fr-FR" dirty="0" smtClean="0"/>
              <a:t> Data </a:t>
            </a:r>
            <a:r>
              <a:rPr lang="fr-FR" dirty="0" err="1" smtClean="0"/>
              <a:t>Registry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No Triple store for all observation, stations and river network </a:t>
            </a:r>
            <a:r>
              <a:rPr lang="fr-FR" dirty="0" err="1" smtClean="0"/>
              <a:t>elements</a:t>
            </a:r>
            <a:endParaRPr lang="fr-FR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Observations in ST API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Minimal info </a:t>
            </a:r>
            <a:r>
              <a:rPr lang="fr-FR" smtClean="0"/>
              <a:t>for Rivers </a:t>
            </a:r>
            <a:r>
              <a:rPr lang="fr-FR" dirty="0" smtClean="0"/>
              <a:t>&amp; Stations in ST API (for the </a:t>
            </a:r>
            <a:r>
              <a:rPr lang="fr-FR" dirty="0" err="1" smtClean="0"/>
              <a:t>rest</a:t>
            </a:r>
            <a:r>
              <a:rPr lang="fr-FR" dirty="0" smtClean="0"/>
              <a:t>, URI -&gt; OGC WFS &amp; OGC API – </a:t>
            </a:r>
            <a:r>
              <a:rPr lang="fr-FR" dirty="0" err="1" smtClean="0"/>
              <a:t>Feature</a:t>
            </a:r>
            <a:r>
              <a:rPr lang="fr-FR" dirty="0" smtClean="0"/>
              <a:t> description)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Only</a:t>
            </a:r>
            <a:r>
              <a:rPr lang="fr-FR" dirty="0" smtClean="0"/>
              <a:t> on </a:t>
            </a:r>
            <a:r>
              <a:rPr lang="fr-FR" dirty="0" err="1" smtClean="0"/>
              <a:t>chemical</a:t>
            </a:r>
            <a:r>
              <a:rPr lang="fr-FR" dirty="0" smtClean="0"/>
              <a:t> observations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No Taxa occurrence observation in </a:t>
            </a:r>
            <a:r>
              <a:rPr lang="fr-FR" dirty="0" err="1" smtClean="0"/>
              <a:t>this</a:t>
            </a:r>
            <a:r>
              <a:rPr lang="fr-FR" dirty="0" smtClean="0"/>
              <a:t> one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71322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Overview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905562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Water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use cases </a:t>
            </a:r>
            <a:r>
              <a:rPr lang="fr-FR" sz="2000" dirty="0" err="1" smtClean="0"/>
              <a:t>overview</a:t>
            </a:r>
            <a:endParaRPr lang="fr-FR" sz="20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Test 1 - Full </a:t>
            </a:r>
            <a:r>
              <a:rPr lang="fr-FR" sz="2000" dirty="0" err="1" smtClean="0"/>
              <a:t>Linked</a:t>
            </a:r>
            <a:r>
              <a:rPr lang="fr-FR" sz="2000" dirty="0" smtClean="0"/>
              <a:t> data test</a:t>
            </a:r>
            <a:endParaRPr lang="fr-FR" sz="20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Test 2 - </a:t>
            </a:r>
            <a:r>
              <a:rPr lang="fr-FR" sz="2000" dirty="0" err="1" smtClean="0"/>
              <a:t>SensorThings</a:t>
            </a:r>
            <a:r>
              <a:rPr lang="fr-FR" sz="2000" dirty="0" smtClean="0"/>
              <a:t> API (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linkedData</a:t>
            </a:r>
            <a:r>
              <a:rPr lang="fr-FR" sz="2000" dirty="0" smtClean="0"/>
              <a:t> </a:t>
            </a:r>
            <a:r>
              <a:rPr lang="fr-FR" sz="2000" dirty="0" err="1" smtClean="0"/>
              <a:t>registries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900929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Chemical </a:t>
            </a:r>
            <a:r>
              <a:rPr lang="fr-FR" dirty="0"/>
              <a:t>concentration - </a:t>
            </a:r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implemented</a:t>
            </a:r>
            <a:r>
              <a:rPr lang="fr-FR" dirty="0"/>
              <a:t>) </a:t>
            </a:r>
            <a:r>
              <a:rPr lang="fr-FR" dirty="0" smtClean="0"/>
              <a:t>model =&gt; </a:t>
            </a:r>
            <a:r>
              <a:rPr lang="fr-FR" dirty="0" err="1" smtClean="0"/>
              <a:t>mapped</a:t>
            </a:r>
            <a:r>
              <a:rPr lang="fr-FR" dirty="0" smtClean="0"/>
              <a:t> to ST API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42851" y="4445511"/>
            <a:ext cx="1120140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402921" y="3364502"/>
            <a:ext cx="0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au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681548"/>
              </p:ext>
            </p:extLst>
          </p:nvPr>
        </p:nvGraphicFramePr>
        <p:xfrm>
          <a:off x="3107418" y="5347252"/>
          <a:ext cx="3520440" cy="138684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(ultimate fOI)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 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20003302">
            <a:off x="3334795" y="3502549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Thing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 rot="20003302">
            <a:off x="6767850" y="2369893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fOI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 rot="20003302">
            <a:off x="6908695" y="4700207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Obs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 rot="20003302">
            <a:off x="10705641" y="3266590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Obs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 rot="20003302">
            <a:off x="6555428" y="5963316"/>
            <a:ext cx="16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SensorThings</a:t>
            </a:r>
            <a:r>
              <a:rPr lang="fr-FR" b="1" dirty="0" smtClean="0">
                <a:solidFill>
                  <a:srgbClr val="FF0000"/>
                </a:solidFill>
              </a:rPr>
              <a:t> API classes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249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Chemical concentration - </a:t>
            </a:r>
            <a:r>
              <a:rPr lang="fr-FR" dirty="0" err="1"/>
              <a:t>Simplified</a:t>
            </a:r>
            <a:r>
              <a:rPr lang="fr-FR" dirty="0"/>
              <a:t> (</a:t>
            </a:r>
            <a:r>
              <a:rPr lang="fr-FR" dirty="0" err="1"/>
              <a:t>implemented</a:t>
            </a:r>
            <a:r>
              <a:rPr lang="fr-FR" dirty="0"/>
              <a:t>) model =&gt; </a:t>
            </a:r>
            <a:r>
              <a:rPr lang="fr-FR" dirty="0" err="1"/>
              <a:t>mapped</a:t>
            </a:r>
            <a:r>
              <a:rPr lang="fr-FR" dirty="0"/>
              <a:t> to ST API</a:t>
            </a: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Figure 2 : Sensing Profile Core Entiti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36" y="2536034"/>
            <a:ext cx="4627854" cy="32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 rot="20003302">
            <a:off x="4119590" y="4340574"/>
            <a:ext cx="16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Monitoring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Facility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 rot="20452099">
            <a:off x="9122594" y="4993828"/>
            <a:ext cx="37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Water </a:t>
            </a:r>
            <a:r>
              <a:rPr lang="fr-FR" b="1" dirty="0" err="1" smtClean="0">
                <a:solidFill>
                  <a:srgbClr val="FF0000"/>
                </a:solidFill>
              </a:rPr>
              <a:t>Sample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 rot="20397507">
            <a:off x="8893215" y="3178506"/>
            <a:ext cx="292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Observation on </a:t>
            </a:r>
            <a:r>
              <a:rPr lang="fr-FR" b="1" dirty="0" err="1" smtClean="0">
                <a:solidFill>
                  <a:srgbClr val="FFC000"/>
                </a:solidFill>
              </a:rPr>
              <a:t>Sample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 rot="20941688">
            <a:off x="6562858" y="2024920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Observed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property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 rot="20941688">
            <a:off x="3305377" y="2438663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Analysis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procedure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 rot="20589689">
            <a:off x="5683465" y="3524164"/>
            <a:ext cx="292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o</a:t>
            </a:r>
            <a:r>
              <a:rPr lang="fr-FR" b="1" dirty="0" err="1" smtClean="0">
                <a:solidFill>
                  <a:srgbClr val="FF0000"/>
                </a:solidFill>
              </a:rPr>
              <a:t>m:parameter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: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fraction, medium 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20003302">
            <a:off x="2639975" y="4664259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C78D8"/>
                </a:solidFill>
              </a:rPr>
              <a:t>River</a:t>
            </a:r>
            <a:endParaRPr lang="fr-FR" b="1" dirty="0">
              <a:solidFill>
                <a:srgbClr val="3C78D8"/>
              </a:solidFill>
            </a:endParaRPr>
          </a:p>
        </p:txBody>
      </p:sp>
      <p:cxnSp>
        <p:nvCxnSpPr>
          <p:cNvPr id="74" name="Connecteur droit avec flèche 73"/>
          <p:cNvCxnSpPr>
            <a:stCxn id="67" idx="1"/>
            <a:endCxn id="73" idx="2"/>
          </p:cNvCxnSpPr>
          <p:nvPr/>
        </p:nvCxnSpPr>
        <p:spPr>
          <a:xfrm flipH="1" flipV="1">
            <a:off x="3546668" y="5014028"/>
            <a:ext cx="660211" cy="18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en angle 74"/>
          <p:cNvCxnSpPr/>
          <p:nvPr/>
        </p:nvCxnSpPr>
        <p:spPr>
          <a:xfrm rot="10800000">
            <a:off x="3546669" y="5014028"/>
            <a:ext cx="5776821" cy="989610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73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Introducing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 (ex : </a:t>
            </a:r>
            <a:r>
              <a:rPr lang="fr-FR" dirty="0" err="1" smtClean="0"/>
              <a:t>weather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, …)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image0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733" y="1677988"/>
            <a:ext cx="717073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3463301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Water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7666378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Environmental</a:t>
            </a:r>
            <a:r>
              <a:rPr lang="fr-FR" dirty="0" smtClean="0"/>
              <a:t> conditions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2968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00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 t="6380" r="10194" b="26795"/>
          <a:stretch/>
        </p:blipFill>
        <p:spPr bwMode="auto">
          <a:xfrm>
            <a:off x="2983738" y="1205664"/>
            <a:ext cx="8240338" cy="50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Introducing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 (ex : </a:t>
            </a:r>
            <a:r>
              <a:rPr lang="fr-FR" dirty="0" err="1" smtClean="0"/>
              <a:t>weather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, …)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270144" y="6196582"/>
            <a:ext cx="4078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three quality </a:t>
            </a:r>
            <a:r>
              <a:rPr lang="en-US" dirty="0" err="1" smtClean="0"/>
              <a:t>datastreams</a:t>
            </a:r>
            <a:r>
              <a:rPr lang="en-US" dirty="0" smtClean="0"/>
              <a:t> (at a </a:t>
            </a:r>
          </a:p>
          <a:p>
            <a:r>
              <a:rPr lang="en-US" dirty="0" smtClean="0"/>
              <a:t>given station, </a:t>
            </a:r>
            <a:r>
              <a:rPr lang="en-US" dirty="0" err="1" smtClean="0"/>
              <a:t>obsProperty</a:t>
            </a:r>
            <a:r>
              <a:rPr lang="en-US" dirty="0" smtClean="0"/>
              <a:t>, procedure)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3546" y="6141286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: one environmental condition </a:t>
            </a:r>
          </a:p>
          <a:p>
            <a:r>
              <a:rPr lang="en-US" dirty="0" err="1" smtClean="0"/>
              <a:t>datastream</a:t>
            </a:r>
            <a:r>
              <a:rPr lang="en-US" dirty="0" smtClean="0"/>
              <a:t>  (at a given station,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1594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Prototype </a:t>
            </a:r>
            <a:r>
              <a:rPr lang="fr-FR" dirty="0" err="1" smtClean="0"/>
              <a:t>demo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r="33601"/>
          <a:stretch/>
        </p:blipFill>
        <p:spPr>
          <a:xfrm>
            <a:off x="6592840" y="980728"/>
            <a:ext cx="5580112" cy="587727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028952" y="2200647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400" dirty="0" smtClean="0">
                <a:latin typeface="Arial" pitchFamily="34" charset="0"/>
                <a:cs typeface="Arial" pitchFamily="34" charset="0"/>
                <a:hlinkClick r:id="rId10"/>
              </a:rPr>
              <a:t>API4INSPIRE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project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60114" y="4657204"/>
            <a:ext cx="2867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/>
              <a:t>Data 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French </a:t>
            </a:r>
            <a:r>
              <a:rPr lang="fr-FR" sz="1200" i="1" dirty="0" err="1" smtClean="0"/>
              <a:t>Biodiversity</a:t>
            </a:r>
            <a:r>
              <a:rPr lang="fr-FR" sz="1200" i="1" dirty="0" smtClean="0"/>
              <a:t> Office (OFB), 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BRGM, </a:t>
            </a:r>
          </a:p>
          <a:p>
            <a:pPr marL="171450" indent="-171450">
              <a:buFontTx/>
              <a:buChar char="-"/>
            </a:pPr>
            <a:r>
              <a:rPr lang="fr-FR" sz="1200" i="1" dirty="0" smtClean="0"/>
              <a:t>Land </a:t>
            </a:r>
            <a:r>
              <a:rPr lang="fr-FR" sz="1200" i="1" dirty="0" err="1" smtClean="0"/>
              <a:t>Baden-Württemberg</a:t>
            </a:r>
            <a:r>
              <a:rPr lang="fr-FR" sz="1200" i="1" dirty="0"/>
              <a:t> (</a:t>
            </a:r>
            <a:r>
              <a:rPr lang="fr-FR" sz="1200" i="1" dirty="0" smtClean="0"/>
              <a:t>LUBV)</a:t>
            </a:r>
          </a:p>
          <a:p>
            <a:r>
              <a:rPr lang="fr-FR" sz="1200" i="1" dirty="0" smtClean="0"/>
              <a:t>=&gt;  </a:t>
            </a:r>
            <a:r>
              <a:rPr lang="fr-FR" sz="1200" i="1" dirty="0" err="1" smtClean="0"/>
              <a:t>Several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SensorThings</a:t>
            </a:r>
            <a:r>
              <a:rPr lang="fr-FR" sz="1200" i="1" dirty="0" smtClean="0"/>
              <a:t> API </a:t>
            </a:r>
            <a:r>
              <a:rPr lang="fr-FR" sz="1200" i="1" dirty="0" err="1" smtClean="0"/>
              <a:t>edpoints</a:t>
            </a:r>
            <a:endParaRPr lang="fr-FR" sz="1200" i="1" dirty="0" smtClean="0"/>
          </a:p>
          <a:p>
            <a:endParaRPr lang="fr-FR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3335553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t="21953"/>
          <a:stretch/>
        </p:blipFill>
        <p:spPr>
          <a:xfrm>
            <a:off x="3950903" y="2311921"/>
            <a:ext cx="8025755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3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Focus on surface water </a:t>
            </a:r>
            <a:r>
              <a:rPr lang="fr-FR" dirty="0" err="1" smtClean="0"/>
              <a:t>quality</a:t>
            </a:r>
            <a:r>
              <a:rPr lang="fr-FR" dirty="0" smtClean="0"/>
              <a:t> stations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10803"/>
          <a:stretch/>
        </p:blipFill>
        <p:spPr>
          <a:xfrm>
            <a:off x="6724524" y="2506436"/>
            <a:ext cx="5467476" cy="43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2754" y="1993847"/>
            <a:ext cx="3969246" cy="4864153"/>
          </a:xfrm>
          <a:prstGeom prst="rect">
            <a:avLst/>
          </a:prstGeom>
        </p:spPr>
      </p:pic>
      <p:sp>
        <p:nvSpPr>
          <p:cNvPr id="17" name="Bulle ronde 16"/>
          <p:cNvSpPr/>
          <p:nvPr/>
        </p:nvSpPr>
        <p:spPr>
          <a:xfrm>
            <a:off x="6979568" y="2166784"/>
            <a:ext cx="2486372" cy="792088"/>
          </a:xfrm>
          <a:prstGeom prst="wedgeEllipseCallout">
            <a:avLst>
              <a:gd name="adj1" fmla="val 54141"/>
              <a:gd name="adj2" fmla="val 110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OFB : LE </a:t>
            </a:r>
            <a:r>
              <a:rPr lang="fr-FR" sz="1400" dirty="0"/>
              <a:t>RHIN À </a:t>
            </a:r>
            <a:r>
              <a:rPr lang="fr-FR" sz="1400" dirty="0" smtClean="0"/>
              <a:t>DRUSENHEIM</a:t>
            </a:r>
            <a:endParaRPr lang="fr-FR" sz="1400" dirty="0"/>
          </a:p>
        </p:txBody>
      </p:sp>
      <p:sp>
        <p:nvSpPr>
          <p:cNvPr id="18" name="Bulle ronde 17"/>
          <p:cNvSpPr/>
          <p:nvPr/>
        </p:nvSpPr>
        <p:spPr>
          <a:xfrm>
            <a:off x="6283832" y="3452612"/>
            <a:ext cx="2486372" cy="792088"/>
          </a:xfrm>
          <a:prstGeom prst="wedgeEllipseCallout">
            <a:avLst>
              <a:gd name="adj1" fmla="val 82336"/>
              <a:gd name="adj2" fmla="val 22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LUBV : </a:t>
            </a:r>
            <a:r>
              <a:rPr lang="fr-FR" sz="1400" dirty="0" err="1" smtClean="0"/>
              <a:t>bei</a:t>
            </a:r>
            <a:r>
              <a:rPr lang="fr-FR" sz="1400" dirty="0" smtClean="0"/>
              <a:t> </a:t>
            </a:r>
            <a:r>
              <a:rPr lang="fr-FR" sz="1400" dirty="0" err="1"/>
              <a:t>Grauelsbaum</a:t>
            </a:r>
            <a:r>
              <a:rPr lang="fr-FR" sz="1400" dirty="0"/>
              <a:t> (XX317.00)</a:t>
            </a:r>
          </a:p>
        </p:txBody>
      </p:sp>
    </p:spTree>
    <p:extLst>
      <p:ext uri="{BB962C8B-B14F-4D97-AF65-F5344CB8AC3E}">
        <p14:creationId xmlns:p14="http://schemas.microsoft.com/office/powerpoint/2010/main" val="1281333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7069" y="2052536"/>
            <a:ext cx="5374689" cy="48054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5" y="2052536"/>
            <a:ext cx="4346118" cy="4805464"/>
          </a:xfrm>
          <a:prstGeom prst="rect">
            <a:avLst/>
          </a:prstGeom>
        </p:spPr>
      </p:pic>
      <p:sp>
        <p:nvSpPr>
          <p:cNvPr id="3" name="Accolade fermante 2"/>
          <p:cNvSpPr/>
          <p:nvPr/>
        </p:nvSpPr>
        <p:spPr>
          <a:xfrm>
            <a:off x="4207373" y="2850204"/>
            <a:ext cx="366952" cy="3826821"/>
          </a:xfrm>
          <a:prstGeom prst="rightBrace">
            <a:avLst>
              <a:gd name="adj1" fmla="val 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fermante 14"/>
          <p:cNvSpPr/>
          <p:nvPr/>
        </p:nvSpPr>
        <p:spPr>
          <a:xfrm rot="10800000">
            <a:off x="9083356" y="5561975"/>
            <a:ext cx="315119" cy="932837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 rot="1131478">
            <a:off x="5337350" y="4484614"/>
            <a:ext cx="32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Vocabularies</a:t>
            </a:r>
            <a:r>
              <a:rPr lang="fr-FR" smtClean="0"/>
              <a:t> not </a:t>
            </a:r>
            <a:r>
              <a:rPr lang="fr-FR" dirty="0" err="1" smtClean="0"/>
              <a:t>mapped</a:t>
            </a:r>
            <a:r>
              <a:rPr lang="fr-FR" dirty="0" smtClean="0"/>
              <a:t> </a:t>
            </a:r>
            <a:r>
              <a:rPr lang="fr-FR" dirty="0" err="1" smtClean="0"/>
              <a:t>yet</a:t>
            </a:r>
            <a:r>
              <a:rPr lang="fr-FR" dirty="0" smtClean="0"/>
              <a:t>,</a:t>
            </a:r>
          </a:p>
          <a:p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the </a:t>
            </a:r>
            <a:r>
              <a:rPr lang="fr-FR" dirty="0" err="1" smtClean="0"/>
              <a:t>ideal</a:t>
            </a:r>
            <a:r>
              <a:rPr lang="fr-FR" dirty="0" smtClean="0"/>
              <a:t>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784237" y="4763614"/>
            <a:ext cx="4064199" cy="126478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7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Observations regarding Calcium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2" y="2693615"/>
            <a:ext cx="6339518" cy="19410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915" y="4422081"/>
            <a:ext cx="3181278" cy="24359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915" y="4898392"/>
            <a:ext cx="6498362" cy="19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Water quality use case overview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476969" y="2682941"/>
            <a:ext cx="1247835" cy="124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2" name="Forme libre 91"/>
          <p:cNvSpPr/>
          <p:nvPr/>
        </p:nvSpPr>
        <p:spPr bwMode="auto">
          <a:xfrm rot="20780964">
            <a:off x="3994921" y="1503907"/>
            <a:ext cx="709603" cy="2332416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366CC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Octogone 92"/>
          <p:cNvSpPr/>
          <p:nvPr/>
        </p:nvSpPr>
        <p:spPr bwMode="auto">
          <a:xfrm>
            <a:off x="4417160" y="3620783"/>
            <a:ext cx="138969" cy="144016"/>
          </a:xfrm>
          <a:prstGeom prst="oct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3342066" y="2884211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3258019" y="1750673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972855" y="2389070"/>
            <a:ext cx="694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solidFill>
                  <a:srgbClr val="00B050"/>
                </a:solidFill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samples</a:t>
            </a:r>
            <a:endParaRPr lang="fr-FR" sz="1100" i="1" dirty="0">
              <a:solidFill>
                <a:srgbClr val="00B050"/>
              </a:solidFill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97" name="Connecteur droit avec flèche 96"/>
          <p:cNvCxnSpPr>
            <a:stCxn id="94" idx="0"/>
            <a:endCxn id="95" idx="2"/>
          </p:cNvCxnSpPr>
          <p:nvPr/>
        </p:nvCxnSpPr>
        <p:spPr bwMode="auto">
          <a:xfrm flipH="1" flipV="1">
            <a:off x="3742287" y="2012283"/>
            <a:ext cx="171597" cy="87192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ZoneTexte 97"/>
          <p:cNvSpPr txBox="1"/>
          <p:nvPr/>
        </p:nvSpPr>
        <p:spPr>
          <a:xfrm>
            <a:off x="4045043" y="3808094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sampling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point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cxnSp>
        <p:nvCxnSpPr>
          <p:cNvPr id="99" name="Connecteur droit avec flèche 98"/>
          <p:cNvCxnSpPr/>
          <p:nvPr/>
        </p:nvCxnSpPr>
        <p:spPr bwMode="auto">
          <a:xfrm flipH="1" flipV="1">
            <a:off x="3913884" y="3347359"/>
            <a:ext cx="427743" cy="4288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à coins arrondis 99"/>
          <p:cNvSpPr/>
          <p:nvPr/>
        </p:nvSpPr>
        <p:spPr>
          <a:xfrm>
            <a:off x="6139947" y="3611447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Sampling</a:t>
            </a:r>
            <a:r>
              <a:rPr lang="fr-FR" sz="1100" dirty="0" smtClean="0"/>
              <a:t> </a:t>
            </a:r>
            <a:r>
              <a:rPr lang="fr-FR" sz="1100" dirty="0" err="1" smtClean="0"/>
              <a:t>act</a:t>
            </a:r>
            <a:endParaRPr lang="fr-FR" sz="1100" dirty="0"/>
          </a:p>
        </p:txBody>
      </p:sp>
      <p:sp>
        <p:nvSpPr>
          <p:cNvPr id="101" name="Rectangle à coins arrondis 100"/>
          <p:cNvSpPr/>
          <p:nvPr/>
        </p:nvSpPr>
        <p:spPr>
          <a:xfrm>
            <a:off x="8296407" y="36321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102" name="Rectangle à coins arrondis 101"/>
          <p:cNvSpPr/>
          <p:nvPr/>
        </p:nvSpPr>
        <p:spPr>
          <a:xfrm>
            <a:off x="10193787" y="423898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03" name="Connecteur droit avec flèche 102"/>
          <p:cNvCxnSpPr/>
          <p:nvPr/>
        </p:nvCxnSpPr>
        <p:spPr bwMode="auto">
          <a:xfrm flipH="1">
            <a:off x="5146154" y="3809532"/>
            <a:ext cx="951268" cy="25873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Connecteur droit avec flèche 103"/>
          <p:cNvCxnSpPr>
            <a:stCxn id="101" idx="1"/>
            <a:endCxn id="100" idx="3"/>
          </p:cNvCxnSpPr>
          <p:nvPr/>
        </p:nvCxnSpPr>
        <p:spPr bwMode="auto">
          <a:xfrm flipH="1" flipV="1">
            <a:off x="7260087" y="3764799"/>
            <a:ext cx="1036320" cy="207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Connecteur droit avec flèche 104"/>
          <p:cNvCxnSpPr>
            <a:stCxn id="102" idx="1"/>
            <a:endCxn id="101" idx="3"/>
          </p:cNvCxnSpPr>
          <p:nvPr/>
        </p:nvCxnSpPr>
        <p:spPr bwMode="auto">
          <a:xfrm flipH="1" flipV="1">
            <a:off x="9416547" y="3785551"/>
            <a:ext cx="777240" cy="60678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ZoneTexte 105"/>
          <p:cNvSpPr txBox="1"/>
          <p:nvPr/>
        </p:nvSpPr>
        <p:spPr>
          <a:xfrm>
            <a:off x="10620507" y="454568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07" name="Rectangle à coins arrondis 106"/>
          <p:cNvSpPr/>
          <p:nvPr/>
        </p:nvSpPr>
        <p:spPr>
          <a:xfrm>
            <a:off x="6090963" y="4576459"/>
            <a:ext cx="1184910" cy="472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Environmental</a:t>
            </a:r>
            <a:r>
              <a:rPr lang="fr-FR" sz="1100" dirty="0" smtClean="0"/>
              <a:t> conditions (</a:t>
            </a:r>
            <a:r>
              <a:rPr lang="fr-FR" sz="1100" dirty="0" err="1" smtClean="0"/>
              <a:t>related</a:t>
            </a:r>
            <a:r>
              <a:rPr lang="fr-FR" sz="1100" dirty="0" smtClean="0"/>
              <a:t> </a:t>
            </a:r>
            <a:r>
              <a:rPr lang="fr-FR" sz="1100" dirty="0" err="1" smtClean="0"/>
              <a:t>obs</a:t>
            </a:r>
            <a:r>
              <a:rPr lang="fr-FR" sz="1100" dirty="0" smtClean="0"/>
              <a:t>)</a:t>
            </a:r>
          </a:p>
        </p:txBody>
      </p:sp>
      <p:cxnSp>
        <p:nvCxnSpPr>
          <p:cNvPr id="108" name="Connecteur droit avec flèche 107"/>
          <p:cNvCxnSpPr>
            <a:stCxn id="107" idx="0"/>
            <a:endCxn id="100" idx="2"/>
          </p:cNvCxnSpPr>
          <p:nvPr/>
        </p:nvCxnSpPr>
        <p:spPr bwMode="auto">
          <a:xfrm flipV="1">
            <a:off x="6683418" y="3918150"/>
            <a:ext cx="16599" cy="6583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à coins arrondis 108"/>
          <p:cNvSpPr/>
          <p:nvPr/>
        </p:nvSpPr>
        <p:spPr>
          <a:xfrm>
            <a:off x="9828027" y="522450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10254747" y="553120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111" name="Connecteur droit avec flèche 110"/>
          <p:cNvCxnSpPr>
            <a:stCxn id="109" idx="0"/>
            <a:endCxn id="101" idx="3"/>
          </p:cNvCxnSpPr>
          <p:nvPr/>
        </p:nvCxnSpPr>
        <p:spPr bwMode="auto">
          <a:xfrm flipH="1" flipV="1">
            <a:off x="9416547" y="3785551"/>
            <a:ext cx="971550" cy="143895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à coins arrondis 111"/>
          <p:cNvSpPr/>
          <p:nvPr/>
        </p:nvSpPr>
        <p:spPr>
          <a:xfrm>
            <a:off x="8296407" y="467648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Sub-sample</a:t>
            </a:r>
            <a:endParaRPr lang="fr-FR" sz="1100" dirty="0"/>
          </a:p>
        </p:txBody>
      </p:sp>
      <p:cxnSp>
        <p:nvCxnSpPr>
          <p:cNvPr id="113" name="Connecteur droit avec flèche 112"/>
          <p:cNvCxnSpPr>
            <a:stCxn id="101" idx="2"/>
            <a:endCxn id="112" idx="0"/>
          </p:cNvCxnSpPr>
          <p:nvPr/>
        </p:nvCxnSpPr>
        <p:spPr bwMode="auto">
          <a:xfrm>
            <a:off x="8856477" y="3938902"/>
            <a:ext cx="0" cy="7375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à coins arrondis 113"/>
          <p:cNvSpPr/>
          <p:nvPr/>
        </p:nvSpPr>
        <p:spPr>
          <a:xfrm>
            <a:off x="9850887" y="63493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15" name="Connecteur droit avec flèche 114"/>
          <p:cNvCxnSpPr>
            <a:stCxn id="114" idx="0"/>
            <a:endCxn id="112" idx="2"/>
          </p:cNvCxnSpPr>
          <p:nvPr/>
        </p:nvCxnSpPr>
        <p:spPr bwMode="auto">
          <a:xfrm flipH="1" flipV="1">
            <a:off x="8856477" y="4983192"/>
            <a:ext cx="1554480" cy="136620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ZoneTexte 115"/>
          <p:cNvSpPr txBox="1"/>
          <p:nvPr/>
        </p:nvSpPr>
        <p:spPr>
          <a:xfrm>
            <a:off x="10283100" y="6611009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17" name="ZoneTexte 116"/>
          <p:cNvSpPr txBox="1"/>
          <p:nvPr/>
        </p:nvSpPr>
        <p:spPr>
          <a:xfrm>
            <a:off x="3083706" y="5930342"/>
            <a:ext cx="294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120 million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0"/>
            <a:r>
              <a:rPr lang="fr-FR" dirty="0" smtClean="0"/>
              <a:t>Chemical concentration - Complete model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971183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2 – </a:t>
            </a:r>
            <a:r>
              <a:rPr lang="en-US" sz="3600" b="1" dirty="0" err="1">
                <a:solidFill>
                  <a:srgbClr val="E87B1C"/>
                </a:solidFill>
                <a:cs typeface="Arial"/>
              </a:rPr>
              <a:t>SensorThings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 API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3°/ </a:t>
            </a:r>
            <a:r>
              <a:rPr lang="fr-FR" dirty="0"/>
              <a:t>Prototype </a:t>
            </a:r>
            <a:r>
              <a:rPr lang="fr-FR" dirty="0" err="1"/>
              <a:t>demo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Observations regarding Calcium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4779" y="2607557"/>
            <a:ext cx="8601819" cy="42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06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Conclusions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Corner stone for </a:t>
            </a:r>
            <a:r>
              <a:rPr lang="fr-FR" dirty="0" err="1" smtClean="0"/>
              <a:t>success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 </a:t>
            </a:r>
            <a:r>
              <a:rPr lang="fr-FR" dirty="0" err="1" smtClean="0"/>
              <a:t>vocabularies</a:t>
            </a:r>
            <a:r>
              <a:rPr lang="fr-FR" dirty="0" smtClean="0"/>
              <a:t> !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Pattern </a:t>
            </a:r>
            <a:r>
              <a:rPr lang="fr-FR" dirty="0" err="1" smtClean="0"/>
              <a:t>arising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Observations &amp; </a:t>
            </a:r>
            <a:r>
              <a:rPr lang="fr-FR" dirty="0" err="1" smtClean="0"/>
              <a:t>Measurements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From a domain point of view, </a:t>
            </a:r>
            <a:r>
              <a:rPr lang="en-US" dirty="0" smtClean="0"/>
              <a:t>water quality </a:t>
            </a:r>
            <a:r>
              <a:rPr lang="en-US" dirty="0"/>
              <a:t>is more complex that automated river flow monitoring as it often involves (sub)sampling and a lot of related </a:t>
            </a:r>
            <a:r>
              <a:rPr lang="en-US" dirty="0" smtClean="0"/>
              <a:t>Observation</a:t>
            </a:r>
          </a:p>
          <a:p>
            <a:pPr marL="1200150" lvl="2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 smtClean="0"/>
              <a:t>In </a:t>
            </a:r>
            <a:r>
              <a:rPr lang="en-US" dirty="0"/>
              <a:t>GWML2 we defined a ‘pattern’ on aquifer/pump tests </a:t>
            </a:r>
            <a:r>
              <a:rPr lang="en-US" dirty="0" err="1" smtClean="0"/>
              <a:t>eventhough</a:t>
            </a:r>
            <a:r>
              <a:rPr lang="en-US" dirty="0" smtClean="0"/>
              <a:t> everything is in O&amp;M (</a:t>
            </a:r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docs.ogc.org/is/19-013/19-013.html#toc49</a:t>
            </a:r>
            <a:r>
              <a:rPr lang="en-US" dirty="0" smtClean="0"/>
              <a:t>  </a:t>
            </a:r>
            <a:r>
              <a:rPr lang="en-US" dirty="0"/>
              <a:t>) </a:t>
            </a:r>
            <a:endParaRPr lang="en-US" dirty="0" smtClean="0"/>
          </a:p>
          <a:p>
            <a:pPr marL="1200150" lvl="2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 smtClean="0"/>
              <a:t>We </a:t>
            </a:r>
            <a:r>
              <a:rPr lang="en-US" dirty="0"/>
              <a:t>could achieve the same for </a:t>
            </a:r>
            <a:r>
              <a:rPr lang="en-US" dirty="0" smtClean="0"/>
              <a:t>WQ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Evolutions in Observations &amp; </a:t>
            </a:r>
            <a:r>
              <a:rPr lang="fr-FR" dirty="0" err="1" smtClean="0"/>
              <a:t>Measurements</a:t>
            </a:r>
            <a:r>
              <a:rPr lang="fr-FR" dirty="0" smtClean="0"/>
              <a:t> (&amp; </a:t>
            </a:r>
            <a:r>
              <a:rPr lang="fr-FR" dirty="0" err="1" smtClean="0"/>
              <a:t>samples</a:t>
            </a:r>
            <a:r>
              <a:rPr lang="fr-FR" dirty="0" smtClean="0"/>
              <a:t> ! ) V3 </a:t>
            </a:r>
            <a:r>
              <a:rPr lang="fr-FR" dirty="0" err="1" smtClean="0"/>
              <a:t>will</a:t>
            </a:r>
            <a:r>
              <a:rPr lang="fr-FR" dirty="0" smtClean="0"/>
              <a:t> help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Ex : </a:t>
            </a:r>
            <a:r>
              <a:rPr lang="fr-FR" dirty="0"/>
              <a:t>on </a:t>
            </a:r>
            <a:r>
              <a:rPr lang="fr-FR" dirty="0" err="1" smtClean="0"/>
              <a:t>ultimateFOI</a:t>
            </a:r>
            <a:r>
              <a:rPr lang="fr-FR" dirty="0" smtClean="0"/>
              <a:t> / </a:t>
            </a:r>
            <a:r>
              <a:rPr lang="fr-FR" dirty="0" err="1" smtClean="0"/>
              <a:t>proximateFOI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034525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Conclusions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Importance of sharing communities taxonomies </a:t>
            </a:r>
            <a:endParaRPr lang="fr-F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of well-defined / shared controlled Vocab (</a:t>
            </a:r>
            <a:r>
              <a:rPr lang="en-US" dirty="0" err="1"/>
              <a:t>codeLists</a:t>
            </a:r>
            <a:r>
              <a:rPr lang="en-US" dirty="0"/>
              <a:t>) for Procedure, </a:t>
            </a:r>
            <a:r>
              <a:rPr lang="en-US" dirty="0" err="1"/>
              <a:t>ObservedProperty</a:t>
            </a:r>
            <a:r>
              <a:rPr lang="en-US" dirty="0"/>
              <a:t> etc…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have the same context &amp; endeavor here </a:t>
            </a:r>
            <a:r>
              <a:rPr lang="en-US" dirty="0" smtClean="0"/>
              <a:t>as many other organizations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/>
              <a:t>How to we organize ourselves to trigger momentum ?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/>
              <a:t>Map to each other ? to a reference point ?</a:t>
            </a: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/>
              <a:t>At least let’s share some practices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presentation is about </a:t>
            </a:r>
            <a:r>
              <a:rPr lang="en-US" u="sng" dirty="0" err="1" smtClean="0"/>
              <a:t>Surface</a:t>
            </a:r>
            <a:r>
              <a:rPr lang="en-US" dirty="0" err="1" smtClean="0"/>
              <a:t>Water</a:t>
            </a:r>
            <a:r>
              <a:rPr lang="en-US" dirty="0" smtClean="0"/>
              <a:t> Quality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dirty="0" smtClean="0"/>
              <a:t>All this is also valid for </a:t>
            </a:r>
            <a:r>
              <a:rPr lang="en-US" u="sng" dirty="0" err="1" smtClean="0"/>
              <a:t>Ground</a:t>
            </a:r>
            <a:r>
              <a:rPr lang="en-US" dirty="0" err="1" smtClean="0"/>
              <a:t>Water</a:t>
            </a:r>
            <a:r>
              <a:rPr lang="en-US" dirty="0" smtClean="0"/>
              <a:t> </a:t>
            </a:r>
            <a:r>
              <a:rPr lang="en-US" dirty="0"/>
              <a:t>Quality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66193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54498" y="380917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Thank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</a:t>
            </a:r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you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&amp; </a:t>
            </a:r>
            <a:r>
              <a:rPr lang="fr-FR" sz="3600" b="1" dirty="0" err="1" smtClean="0">
                <a:solidFill>
                  <a:srgbClr val="E87B1C"/>
                </a:solidFill>
                <a:latin typeface="Arial"/>
                <a:cs typeface="Arial"/>
              </a:rPr>
              <a:t>thanks</a:t>
            </a:r>
            <a:r>
              <a:rPr lang="fr-FR" sz="3600" b="1" dirty="0" smtClean="0">
                <a:solidFill>
                  <a:srgbClr val="E87B1C"/>
                </a:solidFill>
                <a:latin typeface="Arial"/>
                <a:cs typeface="Arial"/>
              </a:rPr>
              <a:t> to</a:t>
            </a:r>
            <a:endParaRPr lang="fr-FR" sz="3600" b="1" dirty="0">
              <a:solidFill>
                <a:srgbClr val="E87B1C"/>
              </a:solidFill>
              <a:latin typeface="Arial"/>
              <a:cs typeface="Arial"/>
            </a:endParaRPr>
          </a:p>
        </p:txBody>
      </p:sp>
      <p:pic>
        <p:nvPicPr>
          <p:cNvPr id="9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54" y="980404"/>
            <a:ext cx="79248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02674" y="98040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s.grellet@brgm.fr</a:t>
            </a:r>
          </a:p>
          <a:p>
            <a:r>
              <a:rPr lang="en-US" dirty="0">
                <a:solidFill>
                  <a:schemeClr val="bg1"/>
                </a:solidFill>
              </a:rPr>
              <a:t>a.feliachi@brgm.fr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h.bressan@brgm.fr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Kathi@DataCove.eu</a:t>
            </a:r>
          </a:p>
          <a:p>
            <a:r>
              <a:rPr lang="en-US" dirty="0">
                <a:solidFill>
                  <a:schemeClr val="bg1"/>
                </a:solidFill>
              </a:rPr>
              <a:t>hylke.vanderschaaf@iosb.fraunhofer.de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434863" y="6146418"/>
            <a:ext cx="3291489" cy="660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8527303" y="5947146"/>
            <a:ext cx="3291489" cy="7508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946" y="5203382"/>
            <a:ext cx="1841123" cy="3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Water quality use case overview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Chemical concentration - </a:t>
            </a:r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implemented</a:t>
            </a:r>
            <a:r>
              <a:rPr lang="fr-FR" dirty="0"/>
              <a:t>) model</a:t>
            </a:r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35186" y="4445511"/>
            <a:ext cx="1127805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399089" y="3364502"/>
            <a:ext cx="3832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au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423331"/>
              </p:ext>
            </p:extLst>
          </p:nvPr>
        </p:nvGraphicFramePr>
        <p:xfrm>
          <a:off x="3029258" y="5387159"/>
          <a:ext cx="3520440" cy="1386840"/>
        </p:xfrm>
        <a:graphic>
          <a:graphicData uri="http://schemas.openxmlformats.org/drawingml/2006/table">
            <a:tbl>
              <a:tblPr/>
              <a:tblGrid>
                <a:gridCol w="3520440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(ultimate fOI)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20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39175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Water quality use case overview</a:t>
            </a: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7685008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0"/>
            <a:r>
              <a:rPr lang="fr-FR" dirty="0" err="1" smtClean="0"/>
              <a:t>Biodiversity</a:t>
            </a:r>
            <a:r>
              <a:rPr lang="fr-FR" dirty="0" smtClean="0"/>
              <a:t> Observation – </a:t>
            </a:r>
            <a:r>
              <a:rPr lang="fr-FR" dirty="0" err="1" smtClean="0"/>
              <a:t>overall</a:t>
            </a:r>
            <a:r>
              <a:rPr lang="fr-FR" dirty="0" smtClean="0"/>
              <a:t> </a:t>
            </a:r>
            <a:r>
              <a:rPr lang="fr-FR" dirty="0" err="1" smtClean="0"/>
              <a:t>rationale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à coins arrondis 36"/>
          <p:cNvSpPr/>
          <p:nvPr/>
        </p:nvSpPr>
        <p:spPr bwMode="auto">
          <a:xfrm>
            <a:off x="9860452" y="3048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sz="1400" dirty="0"/>
              <a:t>Taxon </a:t>
            </a:r>
            <a:r>
              <a:rPr lang="fr-FR" sz="1400" dirty="0" err="1" smtClean="0"/>
              <a:t>field</a:t>
            </a:r>
            <a:r>
              <a:rPr lang="fr-FR" sz="1400" dirty="0" smtClean="0"/>
              <a:t> observation (I </a:t>
            </a:r>
            <a:r>
              <a:rPr lang="fr-FR" sz="1400" dirty="0" err="1" smtClean="0"/>
              <a:t>counted</a:t>
            </a:r>
            <a:r>
              <a:rPr lang="fr-FR" sz="1400" dirty="0" smtClean="0"/>
              <a:t> a </a:t>
            </a:r>
            <a:r>
              <a:rPr lang="fr-FR" sz="1400" dirty="0" err="1" smtClean="0"/>
              <a:t>Eel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6713162" y="3048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sz="1400" dirty="0"/>
              <a:t>Taxon </a:t>
            </a:r>
            <a:r>
              <a:rPr lang="fr-FR" sz="1400" dirty="0" smtClean="0"/>
              <a:t>score</a:t>
            </a:r>
            <a:endParaRPr lang="fr-FR" sz="1400" dirty="0"/>
          </a:p>
        </p:txBody>
      </p:sp>
      <p:sp>
        <p:nvSpPr>
          <p:cNvPr id="39" name="Rectangle à coins arrondis 38"/>
          <p:cNvSpPr/>
          <p:nvPr/>
        </p:nvSpPr>
        <p:spPr bwMode="auto">
          <a:xfrm>
            <a:off x="3284162" y="3048000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Taxon indice (ex : river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fish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indice)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à coins arrondis 39"/>
          <p:cNvSpPr/>
          <p:nvPr/>
        </p:nvSpPr>
        <p:spPr bwMode="auto">
          <a:xfrm>
            <a:off x="9912611" y="3936689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sz="1400" dirty="0"/>
              <a:t>Taxon </a:t>
            </a:r>
            <a:r>
              <a:rPr lang="fr-FR" sz="1400" dirty="0" err="1" smtClean="0"/>
              <a:t>field</a:t>
            </a:r>
            <a:r>
              <a:rPr lang="fr-FR" sz="1400" dirty="0" smtClean="0"/>
              <a:t> observation (I </a:t>
            </a:r>
            <a:r>
              <a:rPr lang="fr-FR" sz="1400" dirty="0" err="1" smtClean="0"/>
              <a:t>counted</a:t>
            </a:r>
            <a:r>
              <a:rPr lang="fr-FR" sz="1400" dirty="0" smtClean="0"/>
              <a:t> 2 </a:t>
            </a:r>
            <a:r>
              <a:rPr lang="fr-FR" sz="1400" dirty="0" err="1" smtClean="0"/>
              <a:t>Salmo</a:t>
            </a:r>
            <a:r>
              <a:rPr lang="fr-FR" sz="1400" dirty="0" smtClean="0"/>
              <a:t> </a:t>
            </a:r>
            <a:r>
              <a:rPr lang="fr-FR" sz="1400" dirty="0" err="1" smtClean="0"/>
              <a:t>trutta</a:t>
            </a:r>
            <a:r>
              <a:rPr lang="fr-FR" sz="1400" dirty="0" smtClean="0"/>
              <a:t> </a:t>
            </a:r>
            <a:r>
              <a:rPr lang="fr-FR" sz="1400" dirty="0" err="1" smtClean="0"/>
              <a:t>fario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41" name="Rectangle à coins arrondis 40"/>
          <p:cNvSpPr/>
          <p:nvPr/>
        </p:nvSpPr>
        <p:spPr bwMode="auto">
          <a:xfrm>
            <a:off x="6713162" y="4392302"/>
            <a:ext cx="1752600" cy="762000"/>
          </a:xfrm>
          <a:prstGeom prst="roundRect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fr-FR" sz="1400" dirty="0"/>
              <a:t>Taxon </a:t>
            </a:r>
            <a:r>
              <a:rPr lang="fr-FR" sz="1400" dirty="0" smtClean="0"/>
              <a:t>score</a:t>
            </a:r>
            <a:endParaRPr lang="fr-FR" sz="1400" dirty="0"/>
          </a:p>
        </p:txBody>
      </p:sp>
      <p:cxnSp>
        <p:nvCxnSpPr>
          <p:cNvPr id="42" name="Connecteur droit avec flèche 41"/>
          <p:cNvCxnSpPr>
            <a:stCxn id="39" idx="3"/>
            <a:endCxn id="38" idx="1"/>
          </p:cNvCxnSpPr>
          <p:nvPr/>
        </p:nvCxnSpPr>
        <p:spPr bwMode="auto">
          <a:xfrm>
            <a:off x="5036762" y="3429000"/>
            <a:ext cx="167640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Connecteur droit avec flèche 42"/>
          <p:cNvCxnSpPr>
            <a:endCxn id="41" idx="1"/>
          </p:cNvCxnSpPr>
          <p:nvPr/>
        </p:nvCxnSpPr>
        <p:spPr bwMode="auto">
          <a:xfrm>
            <a:off x="5036762" y="3429000"/>
            <a:ext cx="1676400" cy="1344302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4" name="Connecteur droit avec flèche 43"/>
          <p:cNvCxnSpPr>
            <a:stCxn id="38" idx="3"/>
            <a:endCxn id="37" idx="1"/>
          </p:cNvCxnSpPr>
          <p:nvPr/>
        </p:nvCxnSpPr>
        <p:spPr bwMode="auto">
          <a:xfrm>
            <a:off x="8465762" y="3429000"/>
            <a:ext cx="1394690" cy="0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5" name="Connecteur droit avec flèche 44"/>
          <p:cNvCxnSpPr>
            <a:stCxn id="38" idx="3"/>
            <a:endCxn id="40" idx="1"/>
          </p:cNvCxnSpPr>
          <p:nvPr/>
        </p:nvCxnSpPr>
        <p:spPr bwMode="auto">
          <a:xfrm>
            <a:off x="8465762" y="3429000"/>
            <a:ext cx="1446849" cy="888689"/>
          </a:xfrm>
          <a:prstGeom prst="straightConnector1">
            <a:avLst/>
          </a:prstGeom>
          <a:noFill/>
          <a:ln w="12700" cap="flat" cmpd="sng" algn="ctr">
            <a:solidFill>
              <a:srgbClr val="969696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6" name="ZoneTexte 45"/>
          <p:cNvSpPr txBox="1"/>
          <p:nvPr/>
        </p:nvSpPr>
        <p:spPr>
          <a:xfrm>
            <a:off x="5311656" y="310810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400" dirty="0" err="1" smtClean="0"/>
              <a:t>Related</a:t>
            </a:r>
            <a:r>
              <a:rPr lang="fr-FR" sz="1400" dirty="0" smtClean="0"/>
              <a:t> </a:t>
            </a:r>
            <a:r>
              <a:rPr lang="fr-FR" sz="1400" dirty="0" err="1" smtClean="0"/>
              <a:t>obs</a:t>
            </a:r>
            <a:endParaRPr lang="fr-FR" sz="1400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8579111" y="310810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400" dirty="0" err="1" smtClean="0"/>
              <a:t>Related</a:t>
            </a:r>
            <a:r>
              <a:rPr lang="fr-FR" sz="1400" dirty="0" smtClean="0"/>
              <a:t> </a:t>
            </a:r>
            <a:r>
              <a:rPr lang="fr-FR" sz="1400" dirty="0" err="1" smtClean="0"/>
              <a:t>obs</a:t>
            </a:r>
            <a:endParaRPr lang="fr-FR" sz="1400" dirty="0" smtClean="0"/>
          </a:p>
        </p:txBody>
      </p:sp>
      <p:sp>
        <p:nvSpPr>
          <p:cNvPr id="48" name="ZoneTexte 47"/>
          <p:cNvSpPr txBox="1"/>
          <p:nvPr/>
        </p:nvSpPr>
        <p:spPr>
          <a:xfrm rot="2180196">
            <a:off x="8360807" y="36856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400" dirty="0" err="1" smtClean="0"/>
              <a:t>Related</a:t>
            </a:r>
            <a:r>
              <a:rPr lang="fr-FR" sz="1400" dirty="0" smtClean="0"/>
              <a:t> </a:t>
            </a:r>
            <a:r>
              <a:rPr lang="fr-FR" sz="1400" dirty="0" err="1" smtClean="0"/>
              <a:t>obs</a:t>
            </a:r>
            <a:endParaRPr lang="fr-FR" sz="1400" dirty="0" smtClean="0"/>
          </a:p>
        </p:txBody>
      </p:sp>
      <p:sp>
        <p:nvSpPr>
          <p:cNvPr id="49" name="ZoneTexte 48"/>
          <p:cNvSpPr txBox="1"/>
          <p:nvPr/>
        </p:nvSpPr>
        <p:spPr>
          <a:xfrm rot="2398678">
            <a:off x="5015610" y="39047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400" dirty="0" err="1" smtClean="0"/>
              <a:t>Related</a:t>
            </a:r>
            <a:r>
              <a:rPr lang="fr-FR" sz="1400" dirty="0" smtClean="0"/>
              <a:t> </a:t>
            </a:r>
            <a:r>
              <a:rPr lang="fr-FR" sz="1400" dirty="0" err="1" smtClean="0"/>
              <a:t>obs</a:t>
            </a:r>
            <a:endParaRPr lang="fr-FR" sz="1400" dirty="0" smtClean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3935" y="1630149"/>
            <a:ext cx="9066744" cy="4188760"/>
          </a:xfrm>
          <a:prstGeom prst="rect">
            <a:avLst/>
          </a:prstGeom>
          <a:noFill/>
        </p:spPr>
        <p:txBody>
          <a:bodyPr wrap="square" lIns="91440" tIns="45720" rIns="91440" bIns="45720" numCol="1" spcCol="360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/>
                <a:cs typeface="Arial"/>
              </a:rPr>
              <a:t>A lot of </a:t>
            </a:r>
            <a:r>
              <a:rPr lang="fr-FR" sz="1600" dirty="0" err="1" smtClean="0">
                <a:latin typeface="Arial"/>
                <a:cs typeface="Arial"/>
              </a:rPr>
              <a:t>related</a:t>
            </a:r>
            <a:r>
              <a:rPr lang="fr-FR" sz="1600" dirty="0" smtClean="0">
                <a:latin typeface="Arial"/>
                <a:cs typeface="Arial"/>
              </a:rPr>
              <a:t> Observations ! </a:t>
            </a:r>
            <a:endParaRPr lang="fr-FR" sz="16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space réservé du numéro de diapositive 1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4724400" y="6311900"/>
            <a:ext cx="2743200" cy="365125"/>
          </a:xfrm>
        </p:spPr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78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 (2018)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</a:t>
            </a:r>
            <a:r>
              <a:rPr lang="fr-FR" dirty="0" smtClean="0"/>
              <a:t>°/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national standard </a:t>
            </a:r>
            <a:r>
              <a:rPr lang="fr-FR" dirty="0" err="1" smtClean="0"/>
              <a:t>mapped</a:t>
            </a:r>
            <a:r>
              <a:rPr lang="fr-FR" dirty="0" smtClean="0"/>
              <a:t> to international standards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River </a:t>
            </a:r>
            <a:r>
              <a:rPr lang="en-US" dirty="0" smtClean="0"/>
              <a:t>: </a:t>
            </a:r>
            <a:r>
              <a:rPr lang="en-US" dirty="0" err="1" smtClean="0">
                <a:hlinkClick r:id="rId9"/>
              </a:rPr>
              <a:t>HY_Feature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Stations </a:t>
            </a:r>
            <a:r>
              <a:rPr lang="en-US" dirty="0"/>
              <a:t>: </a:t>
            </a:r>
            <a:r>
              <a:rPr lang="en-US" dirty="0" smtClean="0">
                <a:hlinkClick r:id="rId10"/>
              </a:rPr>
              <a:t>SOSA</a:t>
            </a:r>
            <a:r>
              <a:rPr lang="en-US" dirty="0" smtClean="0"/>
              <a:t>/</a:t>
            </a:r>
            <a:r>
              <a:rPr lang="en-US" dirty="0" err="1" smtClean="0">
                <a:hlinkClick r:id="rId11"/>
              </a:rPr>
              <a:t>smod:ef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Water </a:t>
            </a:r>
            <a:r>
              <a:rPr lang="fr-FR" dirty="0" err="1"/>
              <a:t>quality</a:t>
            </a:r>
            <a:r>
              <a:rPr lang="fr-FR" dirty="0"/>
              <a:t> observation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SOSA / O&amp;M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And loaded in a triple store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51249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92409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2</a:t>
            </a:r>
            <a:r>
              <a:rPr lang="fr-FR" dirty="0" smtClean="0"/>
              <a:t>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to international </a:t>
            </a:r>
            <a:r>
              <a:rPr lang="fr-FR" dirty="0" err="1"/>
              <a:t>ones</a:t>
            </a:r>
            <a:endParaRPr lang="fr-F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Units</a:t>
            </a:r>
            <a:r>
              <a:rPr lang="fr-FR" dirty="0"/>
              <a:t> of </a:t>
            </a:r>
            <a:r>
              <a:rPr lang="fr-FR" dirty="0" err="1"/>
              <a:t>measure</a:t>
            </a:r>
            <a:r>
              <a:rPr lang="fr-FR" dirty="0"/>
              <a:t> : QUDT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Chemical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ChemID</a:t>
            </a:r>
            <a:r>
              <a:rPr lang="fr-FR" dirty="0"/>
              <a:t>+ </a:t>
            </a:r>
            <a:endParaRPr lang="fr-FR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to </a:t>
            </a:r>
            <a:r>
              <a:rPr lang="fr-FR" dirty="0" err="1"/>
              <a:t>sister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 </a:t>
            </a:r>
            <a:r>
              <a:rPr lang="fr-FR" dirty="0" err="1"/>
              <a:t>ones</a:t>
            </a:r>
            <a:endParaRPr lang="fr-F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in France : IFREMER (Marine Agency), </a:t>
            </a:r>
            <a:r>
              <a:rPr lang="fr-FR" dirty="0" smtClean="0"/>
              <a:t>MNHN for Tax</a:t>
            </a:r>
            <a:r>
              <a:rPr lang="fr-FR" dirty="0"/>
              <a:t>a</a:t>
            </a:r>
            <a:r>
              <a:rPr lang="fr-FR" dirty="0" smtClean="0"/>
              <a:t> </a:t>
            </a:r>
            <a:r>
              <a:rPr lang="fr-FR" dirty="0" err="1"/>
              <a:t>naming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to international </a:t>
            </a:r>
            <a:r>
              <a:rPr lang="fr-FR" dirty="0" err="1"/>
              <a:t>reference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CSIRO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589745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à coins arrondis 25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Chemistry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4195619" y="4020265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Geoscience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ObjParSubs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/3196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386619" y="3333414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CHEBI/17632</a:t>
            </a:r>
          </a:p>
        </p:txBody>
      </p:sp>
      <p:sp>
        <p:nvSpPr>
          <p:cNvPr id="14" name="Ellipse 13"/>
          <p:cNvSpPr/>
          <p:nvPr/>
        </p:nvSpPr>
        <p:spPr>
          <a:xfrm>
            <a:off x="8386619" y="457798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ChemID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+/14797-55-8 </a:t>
            </a:r>
          </a:p>
        </p:txBody>
      </p:sp>
      <p:sp>
        <p:nvSpPr>
          <p:cNvPr id="15" name="Ellipse 14"/>
          <p:cNvSpPr/>
          <p:nvPr/>
        </p:nvSpPr>
        <p:spPr>
          <a:xfrm>
            <a:off x="8439959" y="572289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PubChem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/943 </a:t>
            </a:r>
          </a:p>
        </p:txBody>
      </p:sp>
      <p:cxnSp>
        <p:nvCxnSpPr>
          <p:cNvPr id="16" name="Connecteur droit avec flèche 8"/>
          <p:cNvCxnSpPr>
            <a:stCxn id="14" idx="6"/>
            <a:endCxn id="13" idx="6"/>
          </p:cNvCxnSpPr>
          <p:nvPr/>
        </p:nvCxnSpPr>
        <p:spPr>
          <a:xfrm flipV="1">
            <a:off x="10527839" y="3790614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6"/>
            <a:endCxn id="14" idx="2"/>
          </p:cNvCxnSpPr>
          <p:nvPr/>
        </p:nvCxnSpPr>
        <p:spPr>
          <a:xfrm>
            <a:off x="5734859" y="4477465"/>
            <a:ext cx="2651760" cy="55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8"/>
          <p:cNvCxnSpPr>
            <a:stCxn id="14" idx="6"/>
            <a:endCxn id="15" idx="6"/>
          </p:cNvCxnSpPr>
          <p:nvPr/>
        </p:nvCxnSpPr>
        <p:spPr>
          <a:xfrm>
            <a:off x="10527839" y="5035187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09179" y="4226840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CAS code</a:t>
            </a:r>
          </a:p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14797-55-8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601259" y="4450797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 rot="19221302">
            <a:off x="3683030" y="3999960"/>
            <a:ext cx="95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« Nitrate »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699279" y="48827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714279" y="1605917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Sandre PAR/1340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eur droit avec flèche 24"/>
          <p:cNvCxnSpPr>
            <a:stCxn id="9" idx="6"/>
            <a:endCxn id="23" idx="2"/>
          </p:cNvCxnSpPr>
          <p:nvPr/>
        </p:nvCxnSpPr>
        <p:spPr>
          <a:xfrm flipV="1">
            <a:off x="5734859" y="2063117"/>
            <a:ext cx="2979420" cy="24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50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à coins arrondis 25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Test 1 - Full Linked data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test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2°/ </a:t>
            </a:r>
            <a:r>
              <a:rPr lang="fr-FR" dirty="0" err="1" smtClean="0"/>
              <a:t>Map</a:t>
            </a:r>
            <a:r>
              <a:rPr lang="fr-FR" dirty="0" smtClean="0"/>
              <a:t>/</a:t>
            </a:r>
            <a:r>
              <a:rPr lang="fr-FR" dirty="0" err="1" smtClean="0"/>
              <a:t>align</a:t>
            </a:r>
            <a:r>
              <a:rPr lang="fr-FR" dirty="0" smtClean="0"/>
              <a:t> taxonomies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Chemistry</a:t>
            </a:r>
            <a:endParaRPr lang="fr-F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4195619" y="4020265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Geoscience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ObjParSubs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/3196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8386619" y="3333414"/>
            <a:ext cx="21945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CHEBI/17632</a:t>
            </a:r>
          </a:p>
        </p:txBody>
      </p:sp>
      <p:sp>
        <p:nvSpPr>
          <p:cNvPr id="14" name="Ellipse 13"/>
          <p:cNvSpPr/>
          <p:nvPr/>
        </p:nvSpPr>
        <p:spPr>
          <a:xfrm>
            <a:off x="8386619" y="4577987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ChemID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+/14797-55-8 </a:t>
            </a:r>
          </a:p>
        </p:txBody>
      </p:sp>
      <p:sp>
        <p:nvSpPr>
          <p:cNvPr id="15" name="Ellipse 14"/>
          <p:cNvSpPr/>
          <p:nvPr/>
        </p:nvSpPr>
        <p:spPr>
          <a:xfrm>
            <a:off x="8439959" y="5722895"/>
            <a:ext cx="214122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PubChem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/943 </a:t>
            </a:r>
          </a:p>
        </p:txBody>
      </p:sp>
      <p:cxnSp>
        <p:nvCxnSpPr>
          <p:cNvPr id="16" name="Connecteur droit avec flèche 8"/>
          <p:cNvCxnSpPr>
            <a:stCxn id="14" idx="6"/>
            <a:endCxn id="13" idx="6"/>
          </p:cNvCxnSpPr>
          <p:nvPr/>
        </p:nvCxnSpPr>
        <p:spPr>
          <a:xfrm flipV="1">
            <a:off x="10527839" y="3790614"/>
            <a:ext cx="53340" cy="1244573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6"/>
            <a:endCxn id="14" idx="2"/>
          </p:cNvCxnSpPr>
          <p:nvPr/>
        </p:nvCxnSpPr>
        <p:spPr>
          <a:xfrm>
            <a:off x="5734859" y="4477465"/>
            <a:ext cx="2651760" cy="55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8"/>
          <p:cNvCxnSpPr>
            <a:stCxn id="14" idx="6"/>
            <a:endCxn id="15" idx="6"/>
          </p:cNvCxnSpPr>
          <p:nvPr/>
        </p:nvCxnSpPr>
        <p:spPr>
          <a:xfrm>
            <a:off x="10527839" y="5035187"/>
            <a:ext cx="53340" cy="1144908"/>
          </a:xfrm>
          <a:prstGeom prst="curvedConnector3">
            <a:avLst>
              <a:gd name="adj1" fmla="val 5285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601259" y="4450797"/>
            <a:ext cx="45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 rot="19221302">
            <a:off x="3683030" y="3999960"/>
            <a:ext cx="95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« Nitrate »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699279" y="48827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714279" y="1605917"/>
            <a:ext cx="153924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Sandre PAR/1340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necteur droit avec flèche 24"/>
          <p:cNvCxnSpPr>
            <a:stCxn id="9" idx="6"/>
            <a:endCxn id="23" idx="2"/>
          </p:cNvCxnSpPr>
          <p:nvPr/>
        </p:nvCxnSpPr>
        <p:spPr>
          <a:xfrm flipV="1">
            <a:off x="5734859" y="2063117"/>
            <a:ext cx="2979420" cy="24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8147912" y="4241666"/>
            <a:ext cx="3451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http://purl.obolibrary.org/obo/CHEBI_17632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7576410" y="5395026"/>
            <a:ext cx="41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https://chem.nlm.nih.gov/chemidplus/rn/14797-55-8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7762148" y="6586842"/>
            <a:ext cx="388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https://pubchem.ncbi.nlm.nih.gov/compound/943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8439959" y="2453303"/>
            <a:ext cx="2494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http://id.eaufrance.fr/par/1340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184808" y="4974552"/>
            <a:ext cx="3790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data.geoscience.fr/ncl/ObjParSubs/3196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 rot="19307740">
            <a:off x="6375952" y="3228637"/>
            <a:ext cx="106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owl:sameAs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 rot="601464">
            <a:off x="6603188" y="4467361"/>
            <a:ext cx="106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owl:sameAs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66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2B90102C823B4CABE8D5D944C2B819" ma:contentTypeVersion="14" ma:contentTypeDescription="Crée un document." ma:contentTypeScope="" ma:versionID="55f4514ca90198c58db912dfb62c2a78">
  <xsd:schema xmlns:xsd="http://www.w3.org/2001/XMLSchema" xmlns:xs="http://www.w3.org/2001/XMLSchema" xmlns:p="http://schemas.microsoft.com/office/2006/metadata/properties" xmlns:ns1="http://schemas.microsoft.com/sharepoint/v3" xmlns:ns3="d8b5942a-dc42-408c-92eb-2960c4609132" xmlns:ns4="967bebad-b00c-4462-86d4-21f8fb1f0d05" targetNamespace="http://schemas.microsoft.com/office/2006/metadata/properties" ma:root="true" ma:fieldsID="69cc6901b09cbe03b4b36cc456f35d4a" ns1:_="" ns3:_="" ns4:_="">
    <xsd:import namespace="http://schemas.microsoft.com/sharepoint/v3"/>
    <xsd:import namespace="d8b5942a-dc42-408c-92eb-2960c4609132"/>
    <xsd:import namespace="967bebad-b00c-4462-86d4-21f8fb1f0d0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Propriétés de la stratégie de conformité unifiée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Action d’interface utilisateur de la stratégie de conformité unifié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b5942a-dc42-408c-92eb-2960c4609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7bebad-b00c-4462-86d4-21f8fb1f0d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A2478FC-B040-49C0-85FC-BAFD85C7AC75}">
  <ds:schemaRefs>
    <ds:schemaRef ds:uri="967bebad-b00c-4462-86d4-21f8fb1f0d05"/>
    <ds:schemaRef ds:uri="d8b5942a-dc42-408c-92eb-2960c46091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B21AB6-586C-4E49-9779-1C1C2636DDFF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d8b5942a-dc42-408c-92eb-2960c4609132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967bebad-b00c-4462-86d4-21f8fb1f0d0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2304</TotalTime>
  <Words>1326</Words>
  <Application>Microsoft Office PowerPoint</Application>
  <PresentationFormat>Grand écran</PresentationFormat>
  <Paragraphs>436</Paragraphs>
  <Slides>33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Comic Sans MS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/>
  <cp:lastModifiedBy>Grellet Sylvain</cp:lastModifiedBy>
  <cp:revision>115</cp:revision>
  <dcterms:created xsi:type="dcterms:W3CDTF">2018-10-03T08:36:16Z</dcterms:created>
  <dcterms:modified xsi:type="dcterms:W3CDTF">2021-12-07T17:40:14Z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0x0101001B2B90102C823B4CABE8D5D944C2B819</vt:lpwstr>
  </property>
</Properties>
</file>